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1" r:id="rId2"/>
  </p:sldMasterIdLst>
  <p:notesMasterIdLst>
    <p:notesMasterId r:id="rId67"/>
  </p:notesMasterIdLst>
  <p:handoutMasterIdLst>
    <p:handoutMasterId r:id="rId68"/>
  </p:handoutMasterIdLst>
  <p:sldIdLst>
    <p:sldId id="256" r:id="rId3"/>
    <p:sldId id="280" r:id="rId4"/>
    <p:sldId id="257" r:id="rId5"/>
    <p:sldId id="307" r:id="rId6"/>
    <p:sldId id="315" r:id="rId7"/>
    <p:sldId id="316" r:id="rId8"/>
    <p:sldId id="317" r:id="rId9"/>
    <p:sldId id="318" r:id="rId10"/>
    <p:sldId id="258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6" r:id="rId31"/>
    <p:sldId id="354" r:id="rId32"/>
    <p:sldId id="311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13" r:id="rId41"/>
    <p:sldId id="314" r:id="rId42"/>
    <p:sldId id="312" r:id="rId43"/>
    <p:sldId id="310" r:id="rId44"/>
    <p:sldId id="323" r:id="rId45"/>
    <p:sldId id="322" r:id="rId46"/>
    <p:sldId id="261" r:id="rId47"/>
    <p:sldId id="293" r:id="rId48"/>
    <p:sldId id="282" r:id="rId49"/>
    <p:sldId id="283" r:id="rId50"/>
    <p:sldId id="291" r:id="rId51"/>
    <p:sldId id="292" r:id="rId52"/>
    <p:sldId id="295" r:id="rId53"/>
    <p:sldId id="296" r:id="rId54"/>
    <p:sldId id="297" r:id="rId55"/>
    <p:sldId id="298" r:id="rId56"/>
    <p:sldId id="281" r:id="rId57"/>
    <p:sldId id="274" r:id="rId58"/>
    <p:sldId id="302" r:id="rId59"/>
    <p:sldId id="303" r:id="rId60"/>
    <p:sldId id="305" r:id="rId61"/>
    <p:sldId id="304" r:id="rId62"/>
    <p:sldId id="284" r:id="rId63"/>
    <p:sldId id="275" r:id="rId64"/>
    <p:sldId id="273" r:id="rId65"/>
    <p:sldId id="324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Medium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Medium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Medium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Medium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20"/>
    <p:restoredTop sz="94670"/>
  </p:normalViewPr>
  <p:slideViewPr>
    <p:cSldViewPr>
      <p:cViewPr varScale="1">
        <p:scale>
          <a:sx n="96" d="100"/>
          <a:sy n="96" d="100"/>
        </p:scale>
        <p:origin x="55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029FC68-9118-F644-BB68-3E6EB20955AF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B91DD7-0F5F-9945-9C5C-B9C5F5E5FA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9DD02E5-50A5-814C-B794-349BB86548C1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0750075-D04A-F841-A7AD-35D5B02E5D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82B393-3FFB-8747-9150-19E14966D982}" type="slidenum">
              <a:rPr lang="en-US" alt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0CBF3-D4D8-D64C-B76F-C3F7A7EA82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8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</a:t>
            </a:r>
            <a:r>
              <a:rPr lang="en-US" baseline="0" dirty="0"/>
              <a:t> check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0CBF3-D4D8-D64C-B76F-C3F7A7EA82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2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Lag(5)</a:t>
            </a:r>
            <a:r>
              <a:rPr lang="en-US" baseline="0" dirty="0"/>
              <a:t> Autocorrelation on title of right plot.   ERROR ………………  video 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0CBF3-D4D8-D64C-B76F-C3F7A7EA82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2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may refer students to an optional discussion (video) of </a:t>
            </a:r>
            <a:r>
              <a:rPr lang="en-US" dirty="0" err="1"/>
              <a:t>xbar</a:t>
            </a:r>
            <a:r>
              <a:rPr lang="en-US" dirty="0"/>
              <a:t> being </a:t>
            </a:r>
            <a:r>
              <a:rPr lang="en-US" dirty="0" err="1"/>
              <a:t>ergotic</a:t>
            </a:r>
            <a:r>
              <a:rPr lang="en-US" dirty="0"/>
              <a:t> for mu here.    </a:t>
            </a:r>
          </a:p>
          <a:p>
            <a:r>
              <a:rPr lang="en-US" dirty="0"/>
              <a:t>Need</a:t>
            </a:r>
            <a:r>
              <a:rPr lang="en-US" baseline="0" dirty="0"/>
              <a:t> smaller data set … maybe 40 – 60?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0CBF3-D4D8-D64C-B76F-C3F7A7EA82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1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formula</a:t>
            </a:r>
            <a:r>
              <a:rPr lang="en-US" baseline="0" dirty="0"/>
              <a:t> for the sample variance with n in the denominator.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0CBF3-D4D8-D64C-B76F-C3F7A7EA82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</a:t>
            </a:r>
            <a:r>
              <a:rPr lang="en-US" baseline="0" dirty="0"/>
              <a:t> LAG.MAX = 500 AND ALWAYS DO FIRST HALF V. SECOND HALF.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0CBF3-D4D8-D64C-B76F-C3F7A7EA82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088880-5D23-FE49-AFA4-F450AE2CC233}" type="slidenum">
              <a:rPr lang="en-US" alt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/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D9F2A5C-5349-4940-B84A-C1315EEF0154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5FB6CAA-B909-3349-8521-AA940D8E6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2984E-1D16-CE40-A24D-A0856703DFCD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24B6F-E2BE-8C44-84B6-5ECB7B56EE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8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47638"/>
            <a:ext cx="6705600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10400" y="147638"/>
            <a:ext cx="19558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39E3B-F2DC-8640-9B48-071127ADDDC4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4063E0A-511E-0C4F-B349-D61796B0EF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6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AC098-B10F-48F4-B6AB-08CC7DD84F8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623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9F2A5C-5349-4940-B84A-C1315EEF0154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FB6CAA-B909-3349-8521-AA940D8E60E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AE23B3-B8EE-FF44-BE16-039AE5AFF1DB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AA4FD-02E0-B749-A1C7-301F136C8B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D2A29C-A180-2141-A7EC-1C4B575AFD75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9001D2-55BF-0244-B291-686B257BBD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43ADE3-E156-904D-A827-9985B0EC1469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56871-5D9F-724C-B9E5-04F18D921E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537FFD-9B95-284B-9BB2-DE5AEF0A7FA9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CA264-BD7E-074E-A10B-44455C448A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199F61-F884-6C4D-8973-163F95D00D53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D21657-689F-C34D-8C83-9F7F70A43D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3814E2-C52A-A04B-8ED0-C9F996A81D2F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2196B7-66ED-1B49-824D-BA506C26CE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E23B3-B8EE-FF44-BE16-039AE5AFF1DB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AA4FD-02E0-B749-A1C7-301F136C8B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61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892BA9-73D0-304D-923B-DF6431318FD3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B91F68-5B4B-1B4D-989C-899395EE161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73D16F-DB7F-2E43-915D-9F10FBABD0B9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A4F869-B05F-E64D-ABFF-3AEB8334E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B2984E-1D16-CE40-A24D-A0856703DFCD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724B6F-E2BE-8C44-84B6-5ECB7B56EE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C39E3B-F2DC-8640-9B48-071127ADDDC4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063E0A-511E-0C4F-B349-D61796B0EF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AC098-B10F-48F4-B6AB-08CC7DD84F8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9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9D2A29C-A180-2141-A7EC-1C4B575AFD75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59001D2-55BF-0244-B291-686B257BBD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3ADE3-E156-904D-A827-9985B0EC1469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56871-5D9F-724C-B9E5-04F18D921E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37FFD-9B95-284B-9BB2-DE5AEF0A7FA9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CA264-BD7E-074E-A10B-44455C448A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0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99F61-F884-6C4D-8973-163F95D00D53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21657-689F-C34D-8C83-9F7F70A43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50813"/>
            <a:ext cx="8831263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814E2-C52A-A04B-8ED0-C9F996A81D2F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196B7-66ED-1B49-824D-BA506C26CE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7" name="Rectangle 6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92BA9-73D0-304D-923B-DF6431318FD3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6B91F68-5B4B-1B4D-989C-899395EE16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3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ctangle 5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3D16F-DB7F-2E43-915D-9F10FBABD0B9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A4F869-B05F-E64D-ABFF-3AEB8334E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69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5125"/>
            <a:ext cx="8831263" cy="50450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2400"/>
            <a:ext cx="8813800" cy="1346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600"/>
            <a:ext cx="8382000" cy="1054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9263"/>
            <a:ext cx="8407400" cy="440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475" y="6356350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536F722C-BDB6-7246-8E7B-0D47F504D31A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363" y="6354763"/>
            <a:ext cx="582612" cy="27463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32F4514F-26AB-D84E-A43A-14F1E6A89D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9" r:id="rId2"/>
    <p:sldLayoutId id="2147483735" r:id="rId3"/>
    <p:sldLayoutId id="2147483730" r:id="rId4"/>
    <p:sldLayoutId id="2147483731" r:id="rId5"/>
    <p:sldLayoutId id="2147483732" r:id="rId6"/>
    <p:sldLayoutId id="2147483736" r:id="rId7"/>
    <p:sldLayoutId id="2147483737" r:id="rId8"/>
    <p:sldLayoutId id="2147483738" r:id="rId9"/>
    <p:sldLayoutId id="2147483733" r:id="rId10"/>
    <p:sldLayoutId id="2147483739" r:id="rId11"/>
    <p:sldLayoutId id="214748374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 cap="all" spc="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</a:defRPr>
      </a:lvl9pPr>
    </p:titleStyle>
    <p:bodyStyle>
      <a:lvl1pPr marL="2730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charset="2"/>
        <a:buChar char=""/>
        <a:defRPr sz="2000" kern="1200" spc="150">
          <a:solidFill>
            <a:schemeClr val="tx2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kern="1200" spc="1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ct val="0"/>
        </a:spcAft>
        <a:buClr>
          <a:srgbClr val="928B70"/>
        </a:buClr>
        <a:buFont typeface="Wingdings" charset="2"/>
        <a:buChar char="§"/>
        <a:defRPr sz="1600" kern="1200" spc="100">
          <a:solidFill>
            <a:schemeClr val="tx2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ct val="0"/>
        </a:spcAft>
        <a:buClr>
          <a:srgbClr val="87706B"/>
        </a:buClr>
        <a:buFont typeface="Wingdings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spcBef>
          <a:spcPct val="20000"/>
        </a:spcBef>
        <a:spcAft>
          <a:spcPct val="0"/>
        </a:spcAft>
        <a:buClr>
          <a:srgbClr val="6F777D"/>
        </a:buClr>
        <a:buFont typeface="Wingdings" charset="2"/>
        <a:buChar char="§"/>
        <a:defRPr sz="1300" kern="1200" spc="10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6F722C-BDB6-7246-8E7B-0D47F504D31A}" type="datetimeFigureOut">
              <a:rPr lang="en-US" smtClean="0"/>
              <a:pPr>
                <a:defRPr/>
              </a:pPr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2F4514F-26AB-D84E-A43A-14F1E6A89D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0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NULL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../media/image55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tiff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tiff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jpg"/><Relationship Id="rId3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../media/image22.tiff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4.xml"/><Relationship Id="rId2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638"/>
            <a:ext cx="1981200" cy="1828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/>
              <a:t>Experimental Statistics 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6324600" cy="1828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Live Session 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505A19-496D-9F4F-95F1-33034484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051266B-B4F9-B849-A2C8-570D04B6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8" y="1968856"/>
            <a:ext cx="3786785" cy="2870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9113267-8767-554F-B93A-C44EFF16FF3D}"/>
              </a:ext>
            </a:extLst>
          </p:cNvPr>
          <p:cNvSpPr txBox="1"/>
          <p:nvPr/>
        </p:nvSpPr>
        <p:spPr>
          <a:xfrm>
            <a:off x="1384963" y="506789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= .9686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48AA75A-8E8E-F544-B194-A2A1CE0E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34" y="1968856"/>
            <a:ext cx="3786784" cy="2870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4DF897F-5668-8D4D-9418-E93851042AF6}"/>
              </a:ext>
            </a:extLst>
          </p:cNvPr>
          <p:cNvSpPr txBox="1"/>
          <p:nvPr/>
        </p:nvSpPr>
        <p:spPr>
          <a:xfrm>
            <a:off x="6332555" y="506789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= -.9730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0B15D51F-0EA5-0F49-9F61-B3824DDE2E45}"/>
                  </a:ext>
                </a:extLst>
              </p:cNvPr>
              <p:cNvSpPr txBox="1"/>
              <p:nvPr/>
            </p:nvSpPr>
            <p:spPr>
              <a:xfrm>
                <a:off x="2359521" y="4557931"/>
                <a:ext cx="28443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15D51F-0EA5-0F49-9F61-B3824DDE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027" y="4934241"/>
                <a:ext cx="372345" cy="369332"/>
              </a:xfrm>
              <a:prstGeom prst="rect">
                <a:avLst/>
              </a:prstGeom>
              <a:blipFill>
                <a:blip r:embed="rId4"/>
                <a:stretch>
                  <a:fillRect l="-16667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4922516F-6E86-B64F-925B-4F2648FD97D1}"/>
                  </a:ext>
                </a:extLst>
              </p:cNvPr>
              <p:cNvSpPr/>
              <p:nvPr/>
            </p:nvSpPr>
            <p:spPr>
              <a:xfrm>
                <a:off x="125443" y="3127280"/>
                <a:ext cx="6887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922516F-6E86-B64F-925B-4F2648FD9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7" y="3026707"/>
                <a:ext cx="8503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C0092A60-5B7D-524C-A824-3F44586D042E}"/>
                  </a:ext>
                </a:extLst>
              </p:cNvPr>
              <p:cNvSpPr txBox="1"/>
              <p:nvPr/>
            </p:nvSpPr>
            <p:spPr>
              <a:xfrm>
                <a:off x="7107326" y="4556098"/>
                <a:ext cx="28443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092A60-5B7D-524C-A824-3F44586D0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434" y="4931797"/>
                <a:ext cx="372345" cy="369332"/>
              </a:xfrm>
              <a:prstGeom prst="rect">
                <a:avLst/>
              </a:prstGeom>
              <a:blipFill>
                <a:blip r:embed="rId6"/>
                <a:stretch>
                  <a:fillRect l="-16667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504583ED-D5E5-A143-B3D7-AE3FF5555721}"/>
                  </a:ext>
                </a:extLst>
              </p:cNvPr>
              <p:cNvSpPr txBox="1"/>
              <p:nvPr/>
            </p:nvSpPr>
            <p:spPr>
              <a:xfrm>
                <a:off x="5024853" y="3170861"/>
                <a:ext cx="504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4583ED-D5E5-A143-B3D7-AE3FF5555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04" y="3084814"/>
                <a:ext cx="665695" cy="369332"/>
              </a:xfrm>
              <a:prstGeom prst="rect">
                <a:avLst/>
              </a:prstGeom>
              <a:blipFill>
                <a:blip r:embed="rId7"/>
                <a:stretch>
                  <a:fillRect l="-11538" r="-192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2F1BE42-0266-4445-931B-7CA0CE59B548}"/>
              </a:ext>
            </a:extLst>
          </p:cNvPr>
          <p:cNvSpPr txBox="1"/>
          <p:nvPr/>
        </p:nvSpPr>
        <p:spPr>
          <a:xfrm>
            <a:off x="4005052" y="4739102"/>
            <a:ext cx="1375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Lag (1)</a:t>
            </a:r>
          </a:p>
          <a:p>
            <a:pPr algn="ctr"/>
            <a:r>
              <a:rPr lang="en-US" dirty="0"/>
              <a:t>Autocorrelation </a:t>
            </a:r>
          </a:p>
        </p:txBody>
      </p:sp>
    </p:spTree>
    <p:extLst>
      <p:ext uri="{BB962C8B-B14F-4D97-AF65-F5344CB8AC3E}">
        <p14:creationId xmlns:p14="http://schemas.microsoft.com/office/powerpoint/2010/main" val="101617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830E437-3746-FA44-AE06-3F12320A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Lag(1) Autocorrelation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7571DD8-46F9-8349-818B-EB870F15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751972" y="3499053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884320" y="3432879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= 5.2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1</a:t>
            </a:r>
            <a:r>
              <a:rPr lang="en-US" b="1" dirty="0">
                <a:solidFill>
                  <a:srgbClr val="00B050"/>
                </a:solidFill>
              </a:rPr>
              <a:t> = 5.1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99C230F3-D0D0-C849-8264-E7B8F20E3F19}"/>
              </a:ext>
            </a:extLst>
          </p:cNvPr>
          <p:cNvSpPr/>
          <p:nvPr/>
        </p:nvSpPr>
        <p:spPr>
          <a:xfrm>
            <a:off x="7131644" y="32397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C0A00DC-13CB-0B49-B645-96B399A59BDB}"/>
              </a:ext>
            </a:extLst>
          </p:cNvPr>
          <p:cNvSpPr txBox="1"/>
          <p:nvPr/>
        </p:nvSpPr>
        <p:spPr>
          <a:xfrm>
            <a:off x="6810282" y="2929418"/>
            <a:ext cx="126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(5.1,5.2)</a:t>
            </a:r>
          </a:p>
        </p:txBody>
      </p:sp>
    </p:spTree>
    <p:extLst>
      <p:ext uri="{BB962C8B-B14F-4D97-AF65-F5344CB8AC3E}">
        <p14:creationId xmlns:p14="http://schemas.microsoft.com/office/powerpoint/2010/main" val="200480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BE83729E-EB6E-E442-863B-A8B50E84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Lag(1) Autocorrelation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3793BB9-0696-6942-9044-95FF70CE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878305" y="3432879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1010653" y="3206976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FF0000"/>
                </a:solidFill>
              </a:rPr>
              <a:t> = 5.5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2</a:t>
            </a:r>
            <a:r>
              <a:rPr lang="en-US" b="1" dirty="0">
                <a:solidFill>
                  <a:srgbClr val="00B050"/>
                </a:solidFill>
              </a:rPr>
              <a:t> = 5.2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99C230F3-D0D0-C849-8264-E7B8F20E3F19}"/>
              </a:ext>
            </a:extLst>
          </p:cNvPr>
          <p:cNvSpPr/>
          <p:nvPr/>
        </p:nvSpPr>
        <p:spPr>
          <a:xfrm>
            <a:off x="7319846" y="292281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83C6B1-F2B0-0343-B3F2-2C46506479BC}"/>
              </a:ext>
            </a:extLst>
          </p:cNvPr>
          <p:cNvSpPr txBox="1"/>
          <p:nvPr/>
        </p:nvSpPr>
        <p:spPr>
          <a:xfrm>
            <a:off x="6972616" y="2645813"/>
            <a:ext cx="118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(5.2,5.5)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0AD77DA9-2354-1148-834E-398848B70892}"/>
              </a:ext>
            </a:extLst>
          </p:cNvPr>
          <p:cNvSpPr/>
          <p:nvPr/>
        </p:nvSpPr>
        <p:spPr>
          <a:xfrm>
            <a:off x="7131644" y="32397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5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E7EB1F4-6C4D-5E49-BF36-6C17967D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Lag(1)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008524" y="3207172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1132187" y="3363239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= 5.3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= 5.5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7443590-7367-5543-B3A2-C43EA099E765}"/>
              </a:ext>
            </a:extLst>
          </p:cNvPr>
          <p:cNvSpPr/>
          <p:nvPr/>
        </p:nvSpPr>
        <p:spPr>
          <a:xfrm>
            <a:off x="7693554" y="306791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7346324" y="2790918"/>
            <a:ext cx="116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(5.5,5.3)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39028D0A-E204-6F41-8764-D6766D1AF572}"/>
              </a:ext>
            </a:extLst>
          </p:cNvPr>
          <p:cNvSpPr/>
          <p:nvPr/>
        </p:nvSpPr>
        <p:spPr>
          <a:xfrm>
            <a:off x="7319846" y="292281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4047CE6-74D6-9241-B74C-02B53F448C97}"/>
              </a:ext>
            </a:extLst>
          </p:cNvPr>
          <p:cNvSpPr/>
          <p:nvPr/>
        </p:nvSpPr>
        <p:spPr>
          <a:xfrm>
            <a:off x="7131644" y="32397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6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DABCF77-933A-CF43-B54C-83845A1617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Lag(1)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130060" y="3354749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1262402" y="3493457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 = 5.1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4</a:t>
            </a:r>
            <a:r>
              <a:rPr lang="en-US" b="1" dirty="0">
                <a:solidFill>
                  <a:srgbClr val="00B050"/>
                </a:solidFill>
              </a:rPr>
              <a:t> = 5.3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7443590-7367-5543-B3A2-C43EA099E765}"/>
              </a:ext>
            </a:extLst>
          </p:cNvPr>
          <p:cNvSpPr/>
          <p:nvPr/>
        </p:nvSpPr>
        <p:spPr>
          <a:xfrm>
            <a:off x="7693554" y="306791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7319846" y="3373440"/>
            <a:ext cx="119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(5.3,5.1)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39028D0A-E204-6F41-8764-D6766D1AF572}"/>
              </a:ext>
            </a:extLst>
          </p:cNvPr>
          <p:cNvSpPr/>
          <p:nvPr/>
        </p:nvSpPr>
        <p:spPr>
          <a:xfrm>
            <a:off x="7319846" y="292281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4047CE6-74D6-9241-B74C-02B53F448C97}"/>
              </a:ext>
            </a:extLst>
          </p:cNvPr>
          <p:cNvSpPr/>
          <p:nvPr/>
        </p:nvSpPr>
        <p:spPr>
          <a:xfrm>
            <a:off x="7131644" y="32397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D9D79FD-9145-6945-A670-6CB04F9B8274}"/>
              </a:ext>
            </a:extLst>
          </p:cNvPr>
          <p:cNvSpPr/>
          <p:nvPr/>
        </p:nvSpPr>
        <p:spPr>
          <a:xfrm>
            <a:off x="7434569" y="328639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6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5235666-9444-FD4B-A005-9A08E3066A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Lag(1)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260275" y="3493647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1383936" y="3727847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6</a:t>
            </a:r>
            <a:r>
              <a:rPr lang="en-US" b="1" dirty="0">
                <a:solidFill>
                  <a:srgbClr val="FF0000"/>
                </a:solidFill>
              </a:rPr>
              <a:t> = 4.8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5</a:t>
            </a:r>
            <a:r>
              <a:rPr lang="en-US" b="1" dirty="0">
                <a:solidFill>
                  <a:srgbClr val="00B050"/>
                </a:solidFill>
              </a:rPr>
              <a:t> = 5.1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7443590-7367-5543-B3A2-C43EA099E765}"/>
              </a:ext>
            </a:extLst>
          </p:cNvPr>
          <p:cNvSpPr/>
          <p:nvPr/>
        </p:nvSpPr>
        <p:spPr>
          <a:xfrm>
            <a:off x="7693554" y="306791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6972616" y="3683890"/>
            <a:ext cx="11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(5.1,4.8)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39028D0A-E204-6F41-8764-D6766D1AF572}"/>
              </a:ext>
            </a:extLst>
          </p:cNvPr>
          <p:cNvSpPr/>
          <p:nvPr/>
        </p:nvSpPr>
        <p:spPr>
          <a:xfrm>
            <a:off x="7319846" y="292281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4047CE6-74D6-9241-B74C-02B53F448C97}"/>
              </a:ext>
            </a:extLst>
          </p:cNvPr>
          <p:cNvSpPr/>
          <p:nvPr/>
        </p:nvSpPr>
        <p:spPr>
          <a:xfrm>
            <a:off x="7131644" y="32397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D9D79FD-9145-6945-A670-6CB04F9B8274}"/>
              </a:ext>
            </a:extLst>
          </p:cNvPr>
          <p:cNvSpPr/>
          <p:nvPr/>
        </p:nvSpPr>
        <p:spPr>
          <a:xfrm>
            <a:off x="7434569" y="328639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DB8578B-A3B5-FB45-A359-A1EE91EF2E71}"/>
              </a:ext>
            </a:extLst>
          </p:cNvPr>
          <p:cNvSpPr/>
          <p:nvPr/>
        </p:nvSpPr>
        <p:spPr>
          <a:xfrm>
            <a:off x="7132180" y="3626401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6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27C76213-E639-AE4F-9F5D-33B697A621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Lag(1)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381812" y="3728036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1514155" y="3953556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7</a:t>
            </a:r>
            <a:r>
              <a:rPr lang="en-US" b="1" dirty="0">
                <a:solidFill>
                  <a:srgbClr val="FF0000"/>
                </a:solidFill>
              </a:rPr>
              <a:t> = 4.5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6</a:t>
            </a:r>
            <a:r>
              <a:rPr lang="en-US" b="1" dirty="0">
                <a:solidFill>
                  <a:srgbClr val="00B050"/>
                </a:solidFill>
              </a:rPr>
              <a:t> = 4.8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7443590-7367-5543-B3A2-C43EA099E765}"/>
              </a:ext>
            </a:extLst>
          </p:cNvPr>
          <p:cNvSpPr/>
          <p:nvPr/>
        </p:nvSpPr>
        <p:spPr>
          <a:xfrm>
            <a:off x="7693554" y="306791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6625386" y="3947405"/>
            <a:ext cx="106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(4.8,4.5)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39028D0A-E204-6F41-8764-D6766D1AF572}"/>
              </a:ext>
            </a:extLst>
          </p:cNvPr>
          <p:cNvSpPr/>
          <p:nvPr/>
        </p:nvSpPr>
        <p:spPr>
          <a:xfrm>
            <a:off x="7319846" y="292281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4047CE6-74D6-9241-B74C-02B53F448C97}"/>
              </a:ext>
            </a:extLst>
          </p:cNvPr>
          <p:cNvSpPr/>
          <p:nvPr/>
        </p:nvSpPr>
        <p:spPr>
          <a:xfrm>
            <a:off x="7131644" y="32397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D9D79FD-9145-6945-A670-6CB04F9B8274}"/>
              </a:ext>
            </a:extLst>
          </p:cNvPr>
          <p:cNvSpPr/>
          <p:nvPr/>
        </p:nvSpPr>
        <p:spPr>
          <a:xfrm>
            <a:off x="7434569" y="328639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DB8578B-A3B5-FB45-A359-A1EE91EF2E71}"/>
              </a:ext>
            </a:extLst>
          </p:cNvPr>
          <p:cNvSpPr/>
          <p:nvPr/>
        </p:nvSpPr>
        <p:spPr>
          <a:xfrm>
            <a:off x="7132180" y="3626401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523C04D-0D5B-2C4E-9F90-5C142A282482}"/>
              </a:ext>
            </a:extLst>
          </p:cNvPr>
          <p:cNvSpPr/>
          <p:nvPr/>
        </p:nvSpPr>
        <p:spPr>
          <a:xfrm>
            <a:off x="6829791" y="3896963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6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E51B51A9-6AAB-034C-B53F-324140CE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Lag(1)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512027" y="3936381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1644370" y="4023006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= 4.4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7</a:t>
            </a:r>
            <a:r>
              <a:rPr lang="en-US" b="1" dirty="0">
                <a:solidFill>
                  <a:srgbClr val="00B050"/>
                </a:solidFill>
              </a:rPr>
              <a:t> = 4.5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7443590-7367-5543-B3A2-C43EA099E765}"/>
              </a:ext>
            </a:extLst>
          </p:cNvPr>
          <p:cNvSpPr/>
          <p:nvPr/>
        </p:nvSpPr>
        <p:spPr>
          <a:xfrm>
            <a:off x="7693554" y="306791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6101040" y="4114568"/>
            <a:ext cx="121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(4.5,4.4)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39028D0A-E204-6F41-8764-D6766D1AF572}"/>
              </a:ext>
            </a:extLst>
          </p:cNvPr>
          <p:cNvSpPr/>
          <p:nvPr/>
        </p:nvSpPr>
        <p:spPr>
          <a:xfrm>
            <a:off x="7319846" y="292281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4047CE6-74D6-9241-B74C-02B53F448C97}"/>
              </a:ext>
            </a:extLst>
          </p:cNvPr>
          <p:cNvSpPr/>
          <p:nvPr/>
        </p:nvSpPr>
        <p:spPr>
          <a:xfrm>
            <a:off x="7131644" y="32397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D9D79FD-9145-6945-A670-6CB04F9B8274}"/>
              </a:ext>
            </a:extLst>
          </p:cNvPr>
          <p:cNvSpPr/>
          <p:nvPr/>
        </p:nvSpPr>
        <p:spPr>
          <a:xfrm>
            <a:off x="7434569" y="328639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DB8578B-A3B5-FB45-A359-A1EE91EF2E71}"/>
              </a:ext>
            </a:extLst>
          </p:cNvPr>
          <p:cNvSpPr/>
          <p:nvPr/>
        </p:nvSpPr>
        <p:spPr>
          <a:xfrm>
            <a:off x="7132180" y="3626401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523C04D-0D5B-2C4E-9F90-5C142A282482}"/>
              </a:ext>
            </a:extLst>
          </p:cNvPr>
          <p:cNvSpPr/>
          <p:nvPr/>
        </p:nvSpPr>
        <p:spPr>
          <a:xfrm>
            <a:off x="6829791" y="3896963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D3C26D7C-6885-374E-917B-6B6264A2D68A}"/>
              </a:ext>
            </a:extLst>
          </p:cNvPr>
          <p:cNvSpPr/>
          <p:nvPr/>
        </p:nvSpPr>
        <p:spPr>
          <a:xfrm>
            <a:off x="6379821" y="4045988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9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6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D4C838D7-5104-6649-BC42-3A084BDF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Lag(1)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2286585" y="3276620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2422293" y="3137539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14</a:t>
            </a:r>
            <a:r>
              <a:rPr lang="en-US" b="1" dirty="0">
                <a:solidFill>
                  <a:srgbClr val="FF0000"/>
                </a:solidFill>
              </a:rPr>
              <a:t> = 5.6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13</a:t>
            </a:r>
            <a:r>
              <a:rPr lang="en-US" b="1" dirty="0">
                <a:solidFill>
                  <a:srgbClr val="00B050"/>
                </a:solidFill>
              </a:rPr>
              <a:t> = 5.5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7443590-7367-5543-B3A2-C43EA099E765}"/>
              </a:ext>
            </a:extLst>
          </p:cNvPr>
          <p:cNvSpPr/>
          <p:nvPr/>
        </p:nvSpPr>
        <p:spPr>
          <a:xfrm>
            <a:off x="7693554" y="306791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7779494" y="2755402"/>
            <a:ext cx="108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(5.5,5.6)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39028D0A-E204-6F41-8764-D6766D1AF572}"/>
              </a:ext>
            </a:extLst>
          </p:cNvPr>
          <p:cNvSpPr/>
          <p:nvPr/>
        </p:nvSpPr>
        <p:spPr>
          <a:xfrm>
            <a:off x="7319846" y="292281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4047CE6-74D6-9241-B74C-02B53F448C97}"/>
              </a:ext>
            </a:extLst>
          </p:cNvPr>
          <p:cNvSpPr/>
          <p:nvPr/>
        </p:nvSpPr>
        <p:spPr>
          <a:xfrm>
            <a:off x="7131644" y="32397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D9D79FD-9145-6945-A670-6CB04F9B8274}"/>
              </a:ext>
            </a:extLst>
          </p:cNvPr>
          <p:cNvSpPr/>
          <p:nvPr/>
        </p:nvSpPr>
        <p:spPr>
          <a:xfrm>
            <a:off x="7434569" y="328639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DB8578B-A3B5-FB45-A359-A1EE91EF2E71}"/>
              </a:ext>
            </a:extLst>
          </p:cNvPr>
          <p:cNvSpPr/>
          <p:nvPr/>
        </p:nvSpPr>
        <p:spPr>
          <a:xfrm>
            <a:off x="7132180" y="3626401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523C04D-0D5B-2C4E-9F90-5C142A282482}"/>
              </a:ext>
            </a:extLst>
          </p:cNvPr>
          <p:cNvSpPr/>
          <p:nvPr/>
        </p:nvSpPr>
        <p:spPr>
          <a:xfrm>
            <a:off x="6829791" y="3896963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D3C26D7C-6885-374E-917B-6B6264A2D68A}"/>
              </a:ext>
            </a:extLst>
          </p:cNvPr>
          <p:cNvSpPr/>
          <p:nvPr/>
        </p:nvSpPr>
        <p:spPr>
          <a:xfrm>
            <a:off x="6379821" y="4045988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EA70622-9DFC-3E42-A76C-508953A42C47}"/>
              </a:ext>
            </a:extLst>
          </p:cNvPr>
          <p:cNvSpPr/>
          <p:nvPr/>
        </p:nvSpPr>
        <p:spPr>
          <a:xfrm>
            <a:off x="7440354" y="3292178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E0DBC22C-83D3-3643-9C25-CB58736436DE}"/>
              </a:ext>
            </a:extLst>
          </p:cNvPr>
          <p:cNvSpPr/>
          <p:nvPr/>
        </p:nvSpPr>
        <p:spPr>
          <a:xfrm>
            <a:off x="6944091" y="362929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8BB519F8-ED10-7440-8350-8840A52D34C9}"/>
              </a:ext>
            </a:extLst>
          </p:cNvPr>
          <p:cNvSpPr/>
          <p:nvPr/>
        </p:nvSpPr>
        <p:spPr>
          <a:xfrm>
            <a:off x="6606979" y="374359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CBE16782-5132-4449-859B-4A2820D70727}"/>
              </a:ext>
            </a:extLst>
          </p:cNvPr>
          <p:cNvSpPr/>
          <p:nvPr/>
        </p:nvSpPr>
        <p:spPr>
          <a:xfrm>
            <a:off x="7710914" y="275540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13AB6E1F-7321-AD48-B681-E3BF94BE1C7F}"/>
              </a:ext>
            </a:extLst>
          </p:cNvPr>
          <p:cNvSpPr/>
          <p:nvPr/>
        </p:nvSpPr>
        <p:spPr>
          <a:xfrm>
            <a:off x="6837940" y="340611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1A0D13CA-70F8-6E48-916E-4D2DF1D703ED}"/>
              </a:ext>
            </a:extLst>
          </p:cNvPr>
          <p:cNvSpPr/>
          <p:nvPr/>
        </p:nvSpPr>
        <p:spPr>
          <a:xfrm>
            <a:off x="7203991" y="339888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6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52E8E7D7-B887-CF4A-A79F-64EE89CFA5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Lag(1)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4321311" y="3207172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4467647" y="3206988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30</a:t>
            </a:r>
            <a:r>
              <a:rPr lang="en-US" b="1" dirty="0">
                <a:solidFill>
                  <a:srgbClr val="FF0000"/>
                </a:solidFill>
              </a:rPr>
              <a:t> = 5.3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29</a:t>
            </a:r>
            <a:r>
              <a:rPr lang="en-US" b="1" dirty="0">
                <a:solidFill>
                  <a:srgbClr val="00B050"/>
                </a:solidFill>
              </a:rPr>
              <a:t> = 5.3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7443590-7367-5543-B3A2-C43EA099E765}"/>
              </a:ext>
            </a:extLst>
          </p:cNvPr>
          <p:cNvSpPr/>
          <p:nvPr/>
        </p:nvSpPr>
        <p:spPr>
          <a:xfrm>
            <a:off x="7693554" y="306791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7482281" y="3136497"/>
            <a:ext cx="112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(5.3,5.3)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39028D0A-E204-6F41-8764-D6766D1AF572}"/>
              </a:ext>
            </a:extLst>
          </p:cNvPr>
          <p:cNvSpPr/>
          <p:nvPr/>
        </p:nvSpPr>
        <p:spPr>
          <a:xfrm>
            <a:off x="7319846" y="292281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4047CE6-74D6-9241-B74C-02B53F448C97}"/>
              </a:ext>
            </a:extLst>
          </p:cNvPr>
          <p:cNvSpPr/>
          <p:nvPr/>
        </p:nvSpPr>
        <p:spPr>
          <a:xfrm>
            <a:off x="7131644" y="32397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D9D79FD-9145-6945-A670-6CB04F9B8274}"/>
              </a:ext>
            </a:extLst>
          </p:cNvPr>
          <p:cNvSpPr/>
          <p:nvPr/>
        </p:nvSpPr>
        <p:spPr>
          <a:xfrm>
            <a:off x="7434569" y="328639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DB8578B-A3B5-FB45-A359-A1EE91EF2E71}"/>
              </a:ext>
            </a:extLst>
          </p:cNvPr>
          <p:cNvSpPr/>
          <p:nvPr/>
        </p:nvSpPr>
        <p:spPr>
          <a:xfrm>
            <a:off x="7132180" y="3626401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523C04D-0D5B-2C4E-9F90-5C142A282482}"/>
              </a:ext>
            </a:extLst>
          </p:cNvPr>
          <p:cNvSpPr/>
          <p:nvPr/>
        </p:nvSpPr>
        <p:spPr>
          <a:xfrm>
            <a:off x="6829791" y="3896963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D3C26D7C-6885-374E-917B-6B6264A2D68A}"/>
              </a:ext>
            </a:extLst>
          </p:cNvPr>
          <p:cNvSpPr/>
          <p:nvPr/>
        </p:nvSpPr>
        <p:spPr>
          <a:xfrm>
            <a:off x="6379821" y="4045988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EA70622-9DFC-3E42-A76C-508953A42C47}"/>
              </a:ext>
            </a:extLst>
          </p:cNvPr>
          <p:cNvSpPr/>
          <p:nvPr/>
        </p:nvSpPr>
        <p:spPr>
          <a:xfrm>
            <a:off x="7440354" y="3292178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E0DBC22C-83D3-3643-9C25-CB58736436DE}"/>
              </a:ext>
            </a:extLst>
          </p:cNvPr>
          <p:cNvSpPr/>
          <p:nvPr/>
        </p:nvSpPr>
        <p:spPr>
          <a:xfrm>
            <a:off x="6944091" y="362929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8BB519F8-ED10-7440-8350-8840A52D34C9}"/>
              </a:ext>
            </a:extLst>
          </p:cNvPr>
          <p:cNvSpPr/>
          <p:nvPr/>
        </p:nvSpPr>
        <p:spPr>
          <a:xfrm>
            <a:off x="6606979" y="374359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CBE16782-5132-4449-859B-4A2820D70727}"/>
              </a:ext>
            </a:extLst>
          </p:cNvPr>
          <p:cNvSpPr/>
          <p:nvPr/>
        </p:nvSpPr>
        <p:spPr>
          <a:xfrm>
            <a:off x="7710914" y="275540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13AB6E1F-7321-AD48-B681-E3BF94BE1C7F}"/>
              </a:ext>
            </a:extLst>
          </p:cNvPr>
          <p:cNvSpPr/>
          <p:nvPr/>
        </p:nvSpPr>
        <p:spPr>
          <a:xfrm>
            <a:off x="6837940" y="340611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1A0D13CA-70F8-6E48-916E-4D2DF1D703ED}"/>
              </a:ext>
            </a:extLst>
          </p:cNvPr>
          <p:cNvSpPr/>
          <p:nvPr/>
        </p:nvSpPr>
        <p:spPr>
          <a:xfrm>
            <a:off x="7203991" y="339888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FE4C26A-6260-7D47-AC91-C416AFE12CC7}"/>
              </a:ext>
            </a:extLst>
          </p:cNvPr>
          <p:cNvSpPr/>
          <p:nvPr/>
        </p:nvSpPr>
        <p:spPr>
          <a:xfrm>
            <a:off x="7443249" y="310408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017A6E46-3E28-A547-97EF-1516C52B0691}"/>
              </a:ext>
            </a:extLst>
          </p:cNvPr>
          <p:cNvSpPr/>
          <p:nvPr/>
        </p:nvSpPr>
        <p:spPr>
          <a:xfrm>
            <a:off x="6778619" y="3607228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0D426F35-BC59-8243-93A0-2B82F5C167C8}"/>
              </a:ext>
            </a:extLst>
          </p:cNvPr>
          <p:cNvSpPr/>
          <p:nvPr/>
        </p:nvSpPr>
        <p:spPr>
          <a:xfrm>
            <a:off x="6641169" y="390383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AAAAC51B-5273-EE44-93E4-6792DF9FC633}"/>
              </a:ext>
            </a:extLst>
          </p:cNvPr>
          <p:cNvSpPr/>
          <p:nvPr/>
        </p:nvSpPr>
        <p:spPr>
          <a:xfrm>
            <a:off x="6390868" y="418307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E7CB757F-0CE8-934C-B07B-86DABA885012}"/>
              </a:ext>
            </a:extLst>
          </p:cNvPr>
          <p:cNvSpPr/>
          <p:nvPr/>
        </p:nvSpPr>
        <p:spPr>
          <a:xfrm>
            <a:off x="6192650" y="3898041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DBC3A313-B5FD-5949-B4EB-D2E294EA8F0A}"/>
              </a:ext>
            </a:extLst>
          </p:cNvPr>
          <p:cNvSpPr/>
          <p:nvPr/>
        </p:nvSpPr>
        <p:spPr>
          <a:xfrm>
            <a:off x="6402441" y="373454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9006AC25-A34E-224F-8327-181D64B66F47}"/>
              </a:ext>
            </a:extLst>
          </p:cNvPr>
          <p:cNvSpPr/>
          <p:nvPr/>
        </p:nvSpPr>
        <p:spPr>
          <a:xfrm>
            <a:off x="6586190" y="349292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4F498B50-1062-D341-BB3E-E79C06BDAD75}"/>
              </a:ext>
            </a:extLst>
          </p:cNvPr>
          <p:cNvSpPr/>
          <p:nvPr/>
        </p:nvSpPr>
        <p:spPr>
          <a:xfrm>
            <a:off x="7325523" y="3537778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050CDD7F-B992-B042-9705-61558C856474}"/>
              </a:ext>
            </a:extLst>
          </p:cNvPr>
          <p:cNvSpPr/>
          <p:nvPr/>
        </p:nvSpPr>
        <p:spPr>
          <a:xfrm>
            <a:off x="7014453" y="344373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D2059E27-AEDF-CA43-99BE-27EF894A400F}"/>
              </a:ext>
            </a:extLst>
          </p:cNvPr>
          <p:cNvSpPr/>
          <p:nvPr/>
        </p:nvSpPr>
        <p:spPr>
          <a:xfrm>
            <a:off x="7545443" y="299376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E3F37ED-338E-3643-9AA4-D6E54ED53931}"/>
              </a:ext>
            </a:extLst>
          </p:cNvPr>
          <p:cNvSpPr txBox="1"/>
          <p:nvPr/>
        </p:nvSpPr>
        <p:spPr>
          <a:xfrm>
            <a:off x="437262" y="5144037"/>
            <a:ext cx="54082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There is strong evidence that </a:t>
            </a:r>
            <a:r>
              <a:rPr lang="en-US" sz="1575" dirty="0" err="1"/>
              <a:t>Xt</a:t>
            </a:r>
            <a:r>
              <a:rPr lang="en-US" sz="1575" dirty="0"/>
              <a:t> and Xt+1 are positively correlated and thus not independent.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940528F4-9CF3-C246-AE7C-878FEFB794B7}"/>
                  </a:ext>
                </a:extLst>
              </p:cNvPr>
              <p:cNvSpPr/>
              <p:nvPr/>
            </p:nvSpPr>
            <p:spPr>
              <a:xfrm>
                <a:off x="5526325" y="5337496"/>
                <a:ext cx="3113416" cy="4462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1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1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l-GR" sz="21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</m:acc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=.827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528F4-9CF3-C246-AE7C-878FEFB79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325" y="5337496"/>
                <a:ext cx="3113416" cy="446212"/>
              </a:xfrm>
              <a:prstGeom prst="rect">
                <a:avLst/>
              </a:prstGeom>
              <a:blipFill rotWithShape="0">
                <a:blip r:embed="rId5"/>
                <a:stretch>
                  <a:fillRect t="-2740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9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6" grpId="0"/>
      <p:bldP spid="28" grpId="0" animBg="1"/>
      <p:bldP spid="4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62800" y="460375"/>
            <a:ext cx="1676400" cy="16732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 High Level View</a:t>
            </a:r>
            <a:endParaRPr lang="en-US" dirty="0"/>
          </a:p>
        </p:txBody>
      </p:sp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4187825" y="76200"/>
            <a:ext cx="2590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Key assumptions: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Normality of residuals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Constant variance</a:t>
            </a: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70612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C48674-4AF5-3443-B7F0-CE3CCEA3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Autocorrelation of Time Series with Dependent Observations (Lag =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4F687FD-882E-4344-AC17-3EE6E370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41" y="2160074"/>
            <a:ext cx="3646979" cy="9023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68EBB3F-BCD8-9940-A73F-0ACDB20409A2}"/>
              </a:ext>
            </a:extLst>
          </p:cNvPr>
          <p:cNvSpPr/>
          <p:nvPr/>
        </p:nvSpPr>
        <p:spPr>
          <a:xfrm>
            <a:off x="5715000" y="2644583"/>
            <a:ext cx="632222" cy="451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940528F4-9CF3-C246-AE7C-878FEFB794B7}"/>
                  </a:ext>
                </a:extLst>
              </p:cNvPr>
              <p:cNvSpPr/>
              <p:nvPr/>
            </p:nvSpPr>
            <p:spPr>
              <a:xfrm>
                <a:off x="5239778" y="3580265"/>
                <a:ext cx="3113416" cy="4462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1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1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l-GR" sz="21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</m:acc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=.827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0528F4-9CF3-C246-AE7C-878FEFB79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78" y="3580265"/>
                <a:ext cx="3113416" cy="446212"/>
              </a:xfrm>
              <a:prstGeom prst="rect">
                <a:avLst/>
              </a:prstGeom>
              <a:blipFill rotWithShape="0">
                <a:blip r:embed="rId4"/>
                <a:stretch>
                  <a:fillRect t="-270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EAE6A00-DB36-CC4C-B956-BB8CA6D97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2712445"/>
            <a:ext cx="3892661" cy="23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7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F0E8E3F-11A8-1B4E-A432-FE0B0811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Lag(5) Autocorrelation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7571DD8-46F9-8349-818B-EB870F15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003720" y="3212579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1648249" y="4023191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= 4.3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3</a:t>
            </a:r>
            <a:r>
              <a:rPr lang="en-US" b="1" dirty="0">
                <a:solidFill>
                  <a:srgbClr val="00B050"/>
                </a:solidFill>
              </a:rPr>
              <a:t> = 5.5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99C230F3-D0D0-C849-8264-E7B8F20E3F19}"/>
              </a:ext>
            </a:extLst>
          </p:cNvPr>
          <p:cNvSpPr/>
          <p:nvPr/>
        </p:nvSpPr>
        <p:spPr>
          <a:xfrm>
            <a:off x="7695909" y="408178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C0A00DC-13CB-0B49-B645-96B399A59BDB}"/>
              </a:ext>
            </a:extLst>
          </p:cNvPr>
          <p:cNvSpPr txBox="1"/>
          <p:nvPr/>
        </p:nvSpPr>
        <p:spPr>
          <a:xfrm>
            <a:off x="7539228" y="3798280"/>
            <a:ext cx="122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(5.5,4.3)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0A9CBCA-AF26-B540-B5BE-732249DCD951}"/>
              </a:ext>
            </a:extLst>
          </p:cNvPr>
          <p:cNvSpPr txBox="1"/>
          <p:nvPr/>
        </p:nvSpPr>
        <p:spPr>
          <a:xfrm>
            <a:off x="5783582" y="2054490"/>
            <a:ext cx="25323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Lag (5) Autocorrelation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812EAC19-FADB-DA49-AB9F-26866D79BD17}"/>
                  </a:ext>
                </a:extLst>
              </p:cNvPr>
              <p:cNvSpPr txBox="1"/>
              <p:nvPr/>
            </p:nvSpPr>
            <p:spPr>
              <a:xfrm rot="16200000">
                <a:off x="4861493" y="3378798"/>
                <a:ext cx="504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2EAC19-FADB-DA49-AB9F-26866D79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8403" y="3408230"/>
                <a:ext cx="499239" cy="276999"/>
              </a:xfrm>
              <a:prstGeom prst="rect">
                <a:avLst/>
              </a:prstGeom>
              <a:blipFill>
                <a:blip r:embed="rId4"/>
                <a:stretch>
                  <a:fillRect t="-2500" r="-130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52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2B1B02B-5E27-2649-A7FB-D3F5DB9C41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Lag(5) Autocorrelation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3793BB9-0696-6942-9044-95FF70CE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130056" y="3363429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1757221" y="3875414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9</a:t>
            </a:r>
            <a:r>
              <a:rPr lang="en-US" b="1" dirty="0">
                <a:solidFill>
                  <a:srgbClr val="FF0000"/>
                </a:solidFill>
              </a:rPr>
              <a:t> = 4.5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4</a:t>
            </a:r>
            <a:r>
              <a:rPr lang="en-US" b="1" dirty="0">
                <a:solidFill>
                  <a:srgbClr val="00B050"/>
                </a:solidFill>
              </a:rPr>
              <a:t> = 5.3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99C230F3-D0D0-C849-8264-E7B8F20E3F19}"/>
              </a:ext>
            </a:extLst>
          </p:cNvPr>
          <p:cNvSpPr/>
          <p:nvPr/>
        </p:nvSpPr>
        <p:spPr>
          <a:xfrm>
            <a:off x="7280099" y="393918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83C6B1-F2B0-0343-B3F2-2C46506479BC}"/>
              </a:ext>
            </a:extLst>
          </p:cNvPr>
          <p:cNvSpPr txBox="1"/>
          <p:nvPr/>
        </p:nvSpPr>
        <p:spPr>
          <a:xfrm>
            <a:off x="6932868" y="3662183"/>
            <a:ext cx="114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(5.3,4.5)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C0FE2640-A1DD-7149-8E5E-CE9DE993F83B}"/>
              </a:ext>
            </a:extLst>
          </p:cNvPr>
          <p:cNvSpPr/>
          <p:nvPr/>
        </p:nvSpPr>
        <p:spPr>
          <a:xfrm>
            <a:off x="7695909" y="408178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2FA2386-AAE6-AB44-A075-917C753E23E2}"/>
              </a:ext>
            </a:extLst>
          </p:cNvPr>
          <p:cNvSpPr txBox="1"/>
          <p:nvPr/>
        </p:nvSpPr>
        <p:spPr>
          <a:xfrm>
            <a:off x="5783582" y="2054490"/>
            <a:ext cx="25323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Lag (5) Autocorrelation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6CE216E3-E0CF-134D-A409-ADF3B98CA9C2}"/>
                  </a:ext>
                </a:extLst>
              </p:cNvPr>
              <p:cNvSpPr txBox="1"/>
              <p:nvPr/>
            </p:nvSpPr>
            <p:spPr>
              <a:xfrm rot="16200000">
                <a:off x="4861493" y="3378798"/>
                <a:ext cx="504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E216E3-E0CF-134D-A409-ADF3B98C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8403" y="3408230"/>
                <a:ext cx="499239" cy="276999"/>
              </a:xfrm>
              <a:prstGeom prst="rect">
                <a:avLst/>
              </a:prstGeom>
              <a:blipFill>
                <a:blip r:embed="rId4"/>
                <a:stretch>
                  <a:fillRect t="-2500" r="-130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6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DE06AD0-4FEA-ED43-BAD1-D723431D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Lag(5)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260273" y="3502327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1896115" y="3866742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rgbClr val="FF0000"/>
                </a:solidFill>
              </a:rPr>
              <a:t> = 4.5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5</a:t>
            </a:r>
            <a:r>
              <a:rPr lang="en-US" b="1" dirty="0">
                <a:solidFill>
                  <a:srgbClr val="00B050"/>
                </a:solidFill>
              </a:rPr>
              <a:t> = 5.1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222C76CF-B869-2545-85CB-9541966528F5}"/>
              </a:ext>
            </a:extLst>
          </p:cNvPr>
          <p:cNvSpPr/>
          <p:nvPr/>
        </p:nvSpPr>
        <p:spPr>
          <a:xfrm>
            <a:off x="7280099" y="393918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48AB7052-1824-014C-824E-B52F77E1CCEE}"/>
              </a:ext>
            </a:extLst>
          </p:cNvPr>
          <p:cNvSpPr/>
          <p:nvPr/>
        </p:nvSpPr>
        <p:spPr>
          <a:xfrm>
            <a:off x="7695909" y="408178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0D5164F1-7EE1-7746-A0E5-D511EBBED2C2}"/>
              </a:ext>
            </a:extLst>
          </p:cNvPr>
          <p:cNvSpPr/>
          <p:nvPr/>
        </p:nvSpPr>
        <p:spPr>
          <a:xfrm>
            <a:off x="7124411" y="394433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8C54E80-F4C9-0D48-AB25-9DD3F3D519EF}"/>
              </a:ext>
            </a:extLst>
          </p:cNvPr>
          <p:cNvSpPr txBox="1"/>
          <p:nvPr/>
        </p:nvSpPr>
        <p:spPr>
          <a:xfrm>
            <a:off x="6811470" y="3643433"/>
            <a:ext cx="118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(5.1,4.5)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2A61C12-70DD-9944-A873-6650E8E69D6B}"/>
              </a:ext>
            </a:extLst>
          </p:cNvPr>
          <p:cNvSpPr txBox="1"/>
          <p:nvPr/>
        </p:nvSpPr>
        <p:spPr>
          <a:xfrm>
            <a:off x="5783582" y="2054490"/>
            <a:ext cx="25323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Lag (5) Autocorrelation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79236FF7-43F9-014D-95FE-EBBECD8668FB}"/>
                  </a:ext>
                </a:extLst>
              </p:cNvPr>
              <p:cNvSpPr txBox="1"/>
              <p:nvPr/>
            </p:nvSpPr>
            <p:spPr>
              <a:xfrm rot="16200000">
                <a:off x="4861493" y="3378798"/>
                <a:ext cx="504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236FF7-43F9-014D-95FE-EBBECD86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8403" y="3408230"/>
                <a:ext cx="499239" cy="276999"/>
              </a:xfrm>
              <a:prstGeom prst="rect">
                <a:avLst/>
              </a:prstGeom>
              <a:blipFill>
                <a:blip r:embed="rId4"/>
                <a:stretch>
                  <a:fillRect t="-2500" r="-130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4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22" grpId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860FB7B-8625-EB4A-9AD5-C5BB9B3E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Lag(5)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381812" y="3719354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2026330" y="3719168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11</a:t>
            </a:r>
            <a:r>
              <a:rPr lang="en-US" b="1" dirty="0">
                <a:solidFill>
                  <a:srgbClr val="FF0000"/>
                </a:solidFill>
              </a:rPr>
              <a:t> = 4.8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6</a:t>
            </a:r>
            <a:r>
              <a:rPr lang="en-US" b="1" dirty="0">
                <a:solidFill>
                  <a:srgbClr val="00B050"/>
                </a:solidFill>
              </a:rPr>
              <a:t> = 4.8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6F4FCDD2-8E42-6E4A-B3DB-445B81F15CB4}"/>
              </a:ext>
            </a:extLst>
          </p:cNvPr>
          <p:cNvSpPr/>
          <p:nvPr/>
        </p:nvSpPr>
        <p:spPr>
          <a:xfrm>
            <a:off x="7280099" y="393918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4DB1F125-D10F-B049-9BF4-E8D0A4BDF9E5}"/>
              </a:ext>
            </a:extLst>
          </p:cNvPr>
          <p:cNvSpPr/>
          <p:nvPr/>
        </p:nvSpPr>
        <p:spPr>
          <a:xfrm>
            <a:off x="7695909" y="408178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1DD7AFB3-729F-F24E-AFDA-32D8DEEB7895}"/>
              </a:ext>
            </a:extLst>
          </p:cNvPr>
          <p:cNvSpPr/>
          <p:nvPr/>
        </p:nvSpPr>
        <p:spPr>
          <a:xfrm>
            <a:off x="7124411" y="394433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C24B279-4D2B-3240-9118-2BE858BF454C}"/>
              </a:ext>
            </a:extLst>
          </p:cNvPr>
          <p:cNvSpPr txBox="1"/>
          <p:nvPr/>
        </p:nvSpPr>
        <p:spPr>
          <a:xfrm>
            <a:off x="6585639" y="3303747"/>
            <a:ext cx="111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(4.8,4.8)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59B650DC-2A7A-F14F-8B87-5B8BE7FCA800}"/>
              </a:ext>
            </a:extLst>
          </p:cNvPr>
          <p:cNvSpPr/>
          <p:nvPr/>
        </p:nvSpPr>
        <p:spPr>
          <a:xfrm>
            <a:off x="6865427" y="354645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E263170-81C3-6441-888D-171E6C995441}"/>
              </a:ext>
            </a:extLst>
          </p:cNvPr>
          <p:cNvSpPr txBox="1"/>
          <p:nvPr/>
        </p:nvSpPr>
        <p:spPr>
          <a:xfrm>
            <a:off x="5783582" y="2054490"/>
            <a:ext cx="25323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Lag (5) Autocorrelation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634BFC48-62F0-334C-B9B0-A939DFAD7743}"/>
                  </a:ext>
                </a:extLst>
              </p:cNvPr>
              <p:cNvSpPr txBox="1"/>
              <p:nvPr/>
            </p:nvSpPr>
            <p:spPr>
              <a:xfrm rot="16200000">
                <a:off x="4861493" y="3378798"/>
                <a:ext cx="504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4BFC48-62F0-334C-B9B0-A939DFAD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8403" y="3408230"/>
                <a:ext cx="499239" cy="276999"/>
              </a:xfrm>
              <a:prstGeom prst="rect">
                <a:avLst/>
              </a:prstGeom>
              <a:blipFill>
                <a:blip r:embed="rId4"/>
                <a:stretch>
                  <a:fillRect t="-2500" r="-130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2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22" grpId="0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2F11A5A4-BE01-1E48-AD58-D433D28E92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Lag(5)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520706" y="3962423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2147868" y="3432692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12</a:t>
            </a:r>
            <a:r>
              <a:rPr lang="en-US" b="1" dirty="0">
                <a:solidFill>
                  <a:srgbClr val="FF0000"/>
                </a:solidFill>
              </a:rPr>
              <a:t> = 5.2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7</a:t>
            </a:r>
            <a:r>
              <a:rPr lang="en-US" b="1" dirty="0">
                <a:solidFill>
                  <a:srgbClr val="00B050"/>
                </a:solidFill>
              </a:rPr>
              <a:t> = 4.5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5994979" y="3001725"/>
            <a:ext cx="135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(4.5,5.2)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DB8578B-A3B5-FB45-A359-A1EE91EF2E71}"/>
              </a:ext>
            </a:extLst>
          </p:cNvPr>
          <p:cNvSpPr/>
          <p:nvPr/>
        </p:nvSpPr>
        <p:spPr>
          <a:xfrm>
            <a:off x="6342209" y="324443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E764D2DA-8C3B-4C44-A152-59D27D52FE1B}"/>
              </a:ext>
            </a:extLst>
          </p:cNvPr>
          <p:cNvSpPr/>
          <p:nvPr/>
        </p:nvSpPr>
        <p:spPr>
          <a:xfrm>
            <a:off x="7280099" y="393918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6FC3D4F3-0D28-DA46-A2B2-466F7770A569}"/>
              </a:ext>
            </a:extLst>
          </p:cNvPr>
          <p:cNvSpPr/>
          <p:nvPr/>
        </p:nvSpPr>
        <p:spPr>
          <a:xfrm>
            <a:off x="7695909" y="408178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CC166318-44E0-7945-80C4-F526E170636E}"/>
              </a:ext>
            </a:extLst>
          </p:cNvPr>
          <p:cNvSpPr/>
          <p:nvPr/>
        </p:nvSpPr>
        <p:spPr>
          <a:xfrm>
            <a:off x="7124411" y="394433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C2C52F46-8191-044B-BB91-70659724D51F}"/>
              </a:ext>
            </a:extLst>
          </p:cNvPr>
          <p:cNvSpPr/>
          <p:nvPr/>
        </p:nvSpPr>
        <p:spPr>
          <a:xfrm>
            <a:off x="6865427" y="354645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F299F8B-1481-064B-861E-117877390FE8}"/>
              </a:ext>
            </a:extLst>
          </p:cNvPr>
          <p:cNvSpPr txBox="1"/>
          <p:nvPr/>
        </p:nvSpPr>
        <p:spPr>
          <a:xfrm>
            <a:off x="5783582" y="2054490"/>
            <a:ext cx="25323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Lag (5) Autocorrelation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EF021C00-1DCE-9947-83CD-14908D212C72}"/>
                  </a:ext>
                </a:extLst>
              </p:cNvPr>
              <p:cNvSpPr txBox="1"/>
              <p:nvPr/>
            </p:nvSpPr>
            <p:spPr>
              <a:xfrm rot="16200000">
                <a:off x="4861493" y="3378798"/>
                <a:ext cx="504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021C00-1DCE-9947-83CD-14908D21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8403" y="3408230"/>
                <a:ext cx="499239" cy="276999"/>
              </a:xfrm>
              <a:prstGeom prst="rect">
                <a:avLst/>
              </a:prstGeom>
              <a:blipFill>
                <a:blip r:embed="rId4"/>
                <a:stretch>
                  <a:fillRect t="-2500" r="-130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6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54D1FDCB-E8EF-FE44-8962-66324EC610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Lag(5)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1633564" y="4023192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2269401" y="3285119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13</a:t>
            </a:r>
            <a:r>
              <a:rPr lang="en-US" b="1" dirty="0">
                <a:solidFill>
                  <a:srgbClr val="FF0000"/>
                </a:solidFill>
              </a:rPr>
              <a:t> = 5.3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8</a:t>
            </a:r>
            <a:r>
              <a:rPr lang="en-US" b="1" dirty="0">
                <a:solidFill>
                  <a:srgbClr val="00B050"/>
                </a:solidFill>
              </a:rPr>
              <a:t> = 4.4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5970079" y="2852893"/>
            <a:ext cx="122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(4.4,5.3)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D3C26D7C-6885-374E-917B-6B6264A2D68A}"/>
              </a:ext>
            </a:extLst>
          </p:cNvPr>
          <p:cNvSpPr/>
          <p:nvPr/>
        </p:nvSpPr>
        <p:spPr>
          <a:xfrm>
            <a:off x="6275646" y="310843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51BD76D-EB90-1549-9774-41C217B817F4}"/>
              </a:ext>
            </a:extLst>
          </p:cNvPr>
          <p:cNvSpPr/>
          <p:nvPr/>
        </p:nvSpPr>
        <p:spPr>
          <a:xfrm>
            <a:off x="6342209" y="324443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8A0E9C67-762B-9A4E-BDA3-35548F8D4652}"/>
              </a:ext>
            </a:extLst>
          </p:cNvPr>
          <p:cNvSpPr/>
          <p:nvPr/>
        </p:nvSpPr>
        <p:spPr>
          <a:xfrm>
            <a:off x="7280099" y="393918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70DBB2B3-B88A-8A4B-AF12-4BFD9201E4DB}"/>
              </a:ext>
            </a:extLst>
          </p:cNvPr>
          <p:cNvSpPr/>
          <p:nvPr/>
        </p:nvSpPr>
        <p:spPr>
          <a:xfrm>
            <a:off x="7695909" y="408178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A2399F5C-B0DD-F649-86A8-855237E19D81}"/>
              </a:ext>
            </a:extLst>
          </p:cNvPr>
          <p:cNvSpPr/>
          <p:nvPr/>
        </p:nvSpPr>
        <p:spPr>
          <a:xfrm>
            <a:off x="7124411" y="394433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1E41B9EA-12B2-2947-9204-09D10B5D0BAE}"/>
              </a:ext>
            </a:extLst>
          </p:cNvPr>
          <p:cNvSpPr/>
          <p:nvPr/>
        </p:nvSpPr>
        <p:spPr>
          <a:xfrm>
            <a:off x="6865427" y="354645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0C23D4C-8559-D043-BDD0-BE75DAD8FDD5}"/>
              </a:ext>
            </a:extLst>
          </p:cNvPr>
          <p:cNvSpPr txBox="1"/>
          <p:nvPr/>
        </p:nvSpPr>
        <p:spPr>
          <a:xfrm>
            <a:off x="5783582" y="2054490"/>
            <a:ext cx="25323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Lag (5) Autocorrelation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07B7B0F0-3FEF-6843-9C3A-321FFAA04792}"/>
                  </a:ext>
                </a:extLst>
              </p:cNvPr>
              <p:cNvSpPr txBox="1"/>
              <p:nvPr/>
            </p:nvSpPr>
            <p:spPr>
              <a:xfrm rot="16200000">
                <a:off x="4861493" y="3378798"/>
                <a:ext cx="504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7B0F0-3FEF-6843-9C3A-321FFAA04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8403" y="3408230"/>
                <a:ext cx="499239" cy="276999"/>
              </a:xfrm>
              <a:prstGeom prst="rect">
                <a:avLst/>
              </a:prstGeom>
              <a:blipFill>
                <a:blip r:embed="rId4"/>
                <a:stretch>
                  <a:fillRect t="-2500" r="-130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95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6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B0789F62-3A4A-D04C-9CB5-25D49A16EB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1" y="2111271"/>
            <a:ext cx="4884538" cy="3036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E40F4-E839-2248-80D2-8B6442C1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Lag(5) Autocorrelation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861709B-B456-2C4E-977A-D1328207B9B9}"/>
              </a:ext>
            </a:extLst>
          </p:cNvPr>
          <p:cNvSpPr/>
          <p:nvPr/>
        </p:nvSpPr>
        <p:spPr>
          <a:xfrm>
            <a:off x="3812493" y="3658583"/>
            <a:ext cx="144380" cy="1323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28A1A62-3267-2549-B419-9B34FA99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643" y="1790141"/>
            <a:ext cx="3820661" cy="35501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AB2AFCD8-E547-3E47-ABF0-9CDC7BEE4B88}"/>
              </a:ext>
            </a:extLst>
          </p:cNvPr>
          <p:cNvSpPr/>
          <p:nvPr/>
        </p:nvSpPr>
        <p:spPr>
          <a:xfrm>
            <a:off x="4439651" y="3206989"/>
            <a:ext cx="144380" cy="1323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103BDC-4D99-2445-8A7D-C91E5CAB43CF}"/>
              </a:ext>
            </a:extLst>
          </p:cNvPr>
          <p:cNvSpPr txBox="1"/>
          <p:nvPr/>
        </p:nvSpPr>
        <p:spPr>
          <a:xfrm>
            <a:off x="3089948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30</a:t>
            </a:r>
            <a:r>
              <a:rPr lang="en-US" b="1" dirty="0">
                <a:solidFill>
                  <a:srgbClr val="FF0000"/>
                </a:solidFill>
              </a:rPr>
              <a:t> = 5.5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680216-D4BF-B748-B594-97F9C5DD96AF}"/>
              </a:ext>
            </a:extLst>
          </p:cNvPr>
          <p:cNvSpPr txBox="1"/>
          <p:nvPr/>
        </p:nvSpPr>
        <p:spPr>
          <a:xfrm>
            <a:off x="1666249" y="2790918"/>
            <a:ext cx="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baseline="-25000" dirty="0">
                <a:solidFill>
                  <a:srgbClr val="00B050"/>
                </a:solidFill>
              </a:rPr>
              <a:t>25</a:t>
            </a:r>
            <a:r>
              <a:rPr lang="en-US" b="1" dirty="0">
                <a:solidFill>
                  <a:srgbClr val="00B050"/>
                </a:solidFill>
              </a:rPr>
              <a:t> = 4.9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7443590-7367-5543-B3A2-C43EA099E765}"/>
              </a:ext>
            </a:extLst>
          </p:cNvPr>
          <p:cNvSpPr/>
          <p:nvPr/>
        </p:nvSpPr>
        <p:spPr>
          <a:xfrm>
            <a:off x="6139653" y="2825321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20C2D87-1AD5-EF4E-9523-BFE2DFFA7219}"/>
              </a:ext>
            </a:extLst>
          </p:cNvPr>
          <p:cNvSpPr txBox="1"/>
          <p:nvPr/>
        </p:nvSpPr>
        <p:spPr>
          <a:xfrm>
            <a:off x="6495139" y="2604091"/>
            <a:ext cx="124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(4.9,5.5)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39028D0A-E204-6F41-8764-D6766D1AF572}"/>
              </a:ext>
            </a:extLst>
          </p:cNvPr>
          <p:cNvSpPr/>
          <p:nvPr/>
        </p:nvSpPr>
        <p:spPr>
          <a:xfrm>
            <a:off x="6586334" y="333030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4047CE6-74D6-9241-B74C-02B53F448C97}"/>
              </a:ext>
            </a:extLst>
          </p:cNvPr>
          <p:cNvSpPr/>
          <p:nvPr/>
        </p:nvSpPr>
        <p:spPr>
          <a:xfrm>
            <a:off x="6497930" y="305742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D9D79FD-9145-6945-A670-6CB04F9B8274}"/>
              </a:ext>
            </a:extLst>
          </p:cNvPr>
          <p:cNvSpPr/>
          <p:nvPr/>
        </p:nvSpPr>
        <p:spPr>
          <a:xfrm>
            <a:off x="6661958" y="316485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DB8578B-A3B5-FB45-A359-A1EE91EF2E71}"/>
              </a:ext>
            </a:extLst>
          </p:cNvPr>
          <p:cNvSpPr/>
          <p:nvPr/>
        </p:nvSpPr>
        <p:spPr>
          <a:xfrm>
            <a:off x="7132180" y="3626401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523C04D-0D5B-2C4E-9F90-5C142A282482}"/>
              </a:ext>
            </a:extLst>
          </p:cNvPr>
          <p:cNvSpPr/>
          <p:nvPr/>
        </p:nvSpPr>
        <p:spPr>
          <a:xfrm>
            <a:off x="6829791" y="3896963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D3C26D7C-6885-374E-917B-6B6264A2D68A}"/>
              </a:ext>
            </a:extLst>
          </p:cNvPr>
          <p:cNvSpPr/>
          <p:nvPr/>
        </p:nvSpPr>
        <p:spPr>
          <a:xfrm>
            <a:off x="6426559" y="353093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EA70622-9DFC-3E42-A76C-508953A42C47}"/>
              </a:ext>
            </a:extLst>
          </p:cNvPr>
          <p:cNvSpPr/>
          <p:nvPr/>
        </p:nvSpPr>
        <p:spPr>
          <a:xfrm>
            <a:off x="7440354" y="379567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E0DBC22C-83D3-3643-9C25-CB58736436DE}"/>
              </a:ext>
            </a:extLst>
          </p:cNvPr>
          <p:cNvSpPr/>
          <p:nvPr/>
        </p:nvSpPr>
        <p:spPr>
          <a:xfrm>
            <a:off x="6944091" y="362929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8BB519F8-ED10-7440-8350-8840A52D34C9}"/>
              </a:ext>
            </a:extLst>
          </p:cNvPr>
          <p:cNvSpPr/>
          <p:nvPr/>
        </p:nvSpPr>
        <p:spPr>
          <a:xfrm>
            <a:off x="6606979" y="374359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CBE16782-5132-4449-859B-4A2820D70727}"/>
              </a:ext>
            </a:extLst>
          </p:cNvPr>
          <p:cNvSpPr/>
          <p:nvPr/>
        </p:nvSpPr>
        <p:spPr>
          <a:xfrm>
            <a:off x="7825842" y="408178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13AB6E1F-7321-AD48-B681-E3BF94BE1C7F}"/>
              </a:ext>
            </a:extLst>
          </p:cNvPr>
          <p:cNvSpPr/>
          <p:nvPr/>
        </p:nvSpPr>
        <p:spPr>
          <a:xfrm>
            <a:off x="6837940" y="340611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1A0D13CA-70F8-6E48-916E-4D2DF1D703ED}"/>
              </a:ext>
            </a:extLst>
          </p:cNvPr>
          <p:cNvSpPr/>
          <p:nvPr/>
        </p:nvSpPr>
        <p:spPr>
          <a:xfrm>
            <a:off x="7203991" y="3398880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42192A42-641B-6546-8D2D-52985E9D2768}"/>
              </a:ext>
            </a:extLst>
          </p:cNvPr>
          <p:cNvSpPr/>
          <p:nvPr/>
        </p:nvSpPr>
        <p:spPr>
          <a:xfrm>
            <a:off x="6275646" y="310843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39B10912-97C3-224F-9A90-63947C23C663}"/>
              </a:ext>
            </a:extLst>
          </p:cNvPr>
          <p:cNvSpPr/>
          <p:nvPr/>
        </p:nvSpPr>
        <p:spPr>
          <a:xfrm>
            <a:off x="6342209" y="3244434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B7E25060-96CB-3C4E-8F5E-B2393914149C}"/>
              </a:ext>
            </a:extLst>
          </p:cNvPr>
          <p:cNvSpPr/>
          <p:nvPr/>
        </p:nvSpPr>
        <p:spPr>
          <a:xfrm>
            <a:off x="7280099" y="3939182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CE4D6432-4FFC-B940-95F7-D481274EFDCA}"/>
              </a:ext>
            </a:extLst>
          </p:cNvPr>
          <p:cNvSpPr/>
          <p:nvPr/>
        </p:nvSpPr>
        <p:spPr>
          <a:xfrm>
            <a:off x="7695909" y="408178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BCB8041A-F62C-5441-8FAD-192BC4995A99}"/>
              </a:ext>
            </a:extLst>
          </p:cNvPr>
          <p:cNvSpPr/>
          <p:nvPr/>
        </p:nvSpPr>
        <p:spPr>
          <a:xfrm>
            <a:off x="7124411" y="3944339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B3FD0463-98CD-9641-95D1-B9DFC687F063}"/>
              </a:ext>
            </a:extLst>
          </p:cNvPr>
          <p:cNvSpPr/>
          <p:nvPr/>
        </p:nvSpPr>
        <p:spPr>
          <a:xfrm>
            <a:off x="6865427" y="3546456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E3A0146B-880B-C649-8732-5C4A0E353612}"/>
              </a:ext>
            </a:extLst>
          </p:cNvPr>
          <p:cNvSpPr/>
          <p:nvPr/>
        </p:nvSpPr>
        <p:spPr>
          <a:xfrm>
            <a:off x="6858203" y="2966277"/>
            <a:ext cx="68580" cy="685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5A627628-441F-8249-90CC-C5452A8157C8}"/>
                  </a:ext>
                </a:extLst>
              </p:cNvPr>
              <p:cNvSpPr txBox="1"/>
              <p:nvPr/>
            </p:nvSpPr>
            <p:spPr>
              <a:xfrm>
                <a:off x="262118" y="5357033"/>
                <a:ext cx="8643826" cy="61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75" dirty="0"/>
                  <a:t>There is significant evidence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</m:oMath>
                </a14:m>
                <a:r>
                  <a:rPr lang="en-US" baseline="-25000" dirty="0"/>
                  <a:t> </a:t>
                </a:r>
                <a:r>
                  <a:rPr lang="en-US" sz="1575" dirty="0"/>
                  <a:t>are negatively correlated and thus also not independent.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627628-441F-8249-90CC-C5452A815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90" y="5999710"/>
                <a:ext cx="11525101" cy="461665"/>
              </a:xfrm>
              <a:prstGeom prst="rect">
                <a:avLst/>
              </a:prstGeom>
              <a:blipFill>
                <a:blip r:embed="rId5"/>
                <a:stretch>
                  <a:fillRect l="-551" t="-5263" r="-33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8C201E-8376-B744-8701-844617D53986}"/>
              </a:ext>
            </a:extLst>
          </p:cNvPr>
          <p:cNvSpPr txBox="1"/>
          <p:nvPr/>
        </p:nvSpPr>
        <p:spPr>
          <a:xfrm>
            <a:off x="5783582" y="2054490"/>
            <a:ext cx="25323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Lag (5) Autocorrelation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A5556C12-17B3-3E4E-86F5-74D47964B7E8}"/>
                  </a:ext>
                </a:extLst>
              </p:cNvPr>
              <p:cNvSpPr txBox="1"/>
              <p:nvPr/>
            </p:nvSpPr>
            <p:spPr>
              <a:xfrm rot="16200000">
                <a:off x="4861493" y="3378798"/>
                <a:ext cx="504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556C12-17B3-3E4E-86F5-74D47964B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8403" y="3408230"/>
                <a:ext cx="499239" cy="276999"/>
              </a:xfrm>
              <a:prstGeom prst="rect">
                <a:avLst/>
              </a:prstGeom>
              <a:blipFill>
                <a:blip r:embed="rId6"/>
                <a:stretch>
                  <a:fillRect t="-2500" r="-130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4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6" grpId="0"/>
      <p:bldP spid="34" grpId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C48674-4AF5-3443-B7F0-CE3CCEA3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Autocorrelation of Time Series with Dependent Observations with TSWGE (Lag = 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918EFC-2312-8941-B42F-A87D781A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25" y="3184848"/>
            <a:ext cx="4171175" cy="2037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566314-1E64-224A-8038-3C9B28D86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52" y="2407176"/>
            <a:ext cx="4261310" cy="8385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68EBB3F-BCD8-9940-A73F-0ACDB20409A2}"/>
              </a:ext>
            </a:extLst>
          </p:cNvPr>
          <p:cNvSpPr/>
          <p:nvPr/>
        </p:nvSpPr>
        <p:spPr>
          <a:xfrm>
            <a:off x="6594277" y="2701884"/>
            <a:ext cx="450056" cy="257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07C9A783-16BF-BE4C-A1C0-93FF4239F883}"/>
                  </a:ext>
                </a:extLst>
              </p:cNvPr>
              <p:cNvSpPr/>
              <p:nvPr/>
            </p:nvSpPr>
            <p:spPr>
              <a:xfrm>
                <a:off x="5083903" y="6986964"/>
                <a:ext cx="350788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</m:acc>
                      <m: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sz="21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</m:acc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=.827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7C9A783-16BF-BE4C-A1C0-93FF4239F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537" y="7029952"/>
                <a:ext cx="4605428" cy="523220"/>
              </a:xfrm>
              <a:prstGeom prst="rect">
                <a:avLst/>
              </a:prstGeom>
              <a:blipFill>
                <a:blip r:embed="rId4"/>
                <a:stretch>
                  <a:fillRect t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CC77E555-83DE-3640-B55B-1F1AE9B29139}"/>
                  </a:ext>
                </a:extLst>
              </p:cNvPr>
              <p:cNvSpPr/>
              <p:nvPr/>
            </p:nvSpPr>
            <p:spPr>
              <a:xfrm>
                <a:off x="5083902" y="7379379"/>
                <a:ext cx="3858942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</m:acc>
                      <m: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+20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sz="21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</m:acc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=−.330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77E555-83DE-3640-B55B-1F1AE9B29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536" y="7553172"/>
                <a:ext cx="5071901" cy="523220"/>
              </a:xfrm>
              <a:prstGeom prst="rect">
                <a:avLst/>
              </a:prstGeom>
              <a:blipFill>
                <a:blip r:embed="rId5"/>
                <a:stretch>
                  <a:fillRect t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B5329C0-C16A-564C-8A30-7A41D90A8A25}"/>
              </a:ext>
            </a:extLst>
          </p:cNvPr>
          <p:cNvSpPr/>
          <p:nvPr/>
        </p:nvSpPr>
        <p:spPr>
          <a:xfrm>
            <a:off x="5083903" y="2701884"/>
            <a:ext cx="450056" cy="257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39C54FB-E6A2-B14E-AF71-8513E2329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651" y="3551141"/>
            <a:ext cx="4197954" cy="21821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35738A2-0ADF-ED4B-9AF1-F71B41CC96F9}"/>
              </a:ext>
            </a:extLst>
          </p:cNvPr>
          <p:cNvSpPr/>
          <p:nvPr/>
        </p:nvSpPr>
        <p:spPr>
          <a:xfrm>
            <a:off x="6506600" y="331079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432FF"/>
                </a:solidFill>
              </a:rPr>
              <a:t>acf</a:t>
            </a:r>
            <a:r>
              <a:rPr lang="en-US" dirty="0">
                <a:solidFill>
                  <a:srgbClr val="0432FF"/>
                </a:solidFill>
              </a:rPr>
              <a:t>(Y5)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675924D-AD4B-7E48-8068-C1FD4DC5D0FF}"/>
              </a:ext>
            </a:extLst>
          </p:cNvPr>
          <p:cNvSpPr/>
          <p:nvPr/>
        </p:nvSpPr>
        <p:spPr>
          <a:xfrm>
            <a:off x="8137018" y="2955688"/>
            <a:ext cx="450056" cy="257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312" y="927618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 Live Question:   Do your best to match each time series to their corresponding ACF plot. </a:t>
            </a:r>
            <a:endParaRPr lang="en-US" dirty="0"/>
          </a:p>
        </p:txBody>
      </p:sp>
      <p:pic>
        <p:nvPicPr>
          <p:cNvPr id="4" name="Picture 11" descr="fig1.3.tif">
            <a:extLst>
              <a:ext uri="{FF2B5EF4-FFF2-40B4-BE49-F238E27FC236}">
                <a16:creationId xmlns="" xmlns:a16="http://schemas.microsoft.com/office/drawing/2014/main" id="{02D03D06-484B-984D-9518-093DFB63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87" y="1905000"/>
            <a:ext cx="3105150" cy="254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fig1.4.tif">
            <a:extLst>
              <a:ext uri="{FF2B5EF4-FFF2-40B4-BE49-F238E27FC236}">
                <a16:creationId xmlns="" xmlns:a16="http://schemas.microsoft.com/office/drawing/2014/main" id="{78D5B247-3CCC-754E-BFEF-720F980E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700" b="55128"/>
          <a:stretch>
            <a:fillRect/>
          </a:stretch>
        </p:blipFill>
        <p:spPr bwMode="auto">
          <a:xfrm>
            <a:off x="6774986" y="3152283"/>
            <a:ext cx="1735601" cy="129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fig1.4.tif">
            <a:extLst>
              <a:ext uri="{FF2B5EF4-FFF2-40B4-BE49-F238E27FC236}">
                <a16:creationId xmlns="" xmlns:a16="http://schemas.microsoft.com/office/drawing/2014/main" id="{5DEFFB08-69D9-7A4F-AC66-88C20E2238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48" t="52563" b="5128"/>
          <a:stretch>
            <a:fillRect/>
          </a:stretch>
        </p:blipFill>
        <p:spPr bwMode="auto">
          <a:xfrm>
            <a:off x="5100931" y="1859780"/>
            <a:ext cx="1674055" cy="1218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fig1.4.tif">
            <a:extLst>
              <a:ext uri="{FF2B5EF4-FFF2-40B4-BE49-F238E27FC236}">
                <a16:creationId xmlns="" xmlns:a16="http://schemas.microsoft.com/office/drawing/2014/main" id="{77656BA9-A662-CA47-B115-E703B0652B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48" b="55128"/>
          <a:stretch>
            <a:fillRect/>
          </a:stretch>
        </p:blipFill>
        <p:spPr bwMode="auto">
          <a:xfrm>
            <a:off x="5100931" y="3115804"/>
            <a:ext cx="1674055" cy="129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fig1.4.tif">
            <a:extLst>
              <a:ext uri="{FF2B5EF4-FFF2-40B4-BE49-F238E27FC236}">
                <a16:creationId xmlns="" xmlns:a16="http://schemas.microsoft.com/office/drawing/2014/main" id="{A236BEC6-A931-1F41-A246-AA66D062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82" r="50699" b="5128"/>
          <a:stretch>
            <a:fillRect/>
          </a:stretch>
        </p:blipFill>
        <p:spPr bwMode="auto">
          <a:xfrm>
            <a:off x="6695853" y="1838229"/>
            <a:ext cx="1735601" cy="125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09DF42E-92C3-E14C-955D-63A2EDCB89E4}"/>
              </a:ext>
            </a:extLst>
          </p:cNvPr>
          <p:cNvSpPr txBox="1"/>
          <p:nvPr/>
        </p:nvSpPr>
        <p:spPr>
          <a:xfrm>
            <a:off x="1683361" y="1684793"/>
            <a:ext cx="25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6CF8945-9F09-2940-8BDA-EA0EACFB9089}"/>
              </a:ext>
            </a:extLst>
          </p:cNvPr>
          <p:cNvSpPr txBox="1"/>
          <p:nvPr/>
        </p:nvSpPr>
        <p:spPr>
          <a:xfrm>
            <a:off x="3366943" y="3013784"/>
            <a:ext cx="25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82F24D-4E8F-574B-BC0F-699E567DFB77}"/>
              </a:ext>
            </a:extLst>
          </p:cNvPr>
          <p:cNvSpPr txBox="1"/>
          <p:nvPr/>
        </p:nvSpPr>
        <p:spPr>
          <a:xfrm>
            <a:off x="1797660" y="2977304"/>
            <a:ext cx="25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F5ABE19-1447-6347-BCDC-C418B85C7FCA}"/>
              </a:ext>
            </a:extLst>
          </p:cNvPr>
          <p:cNvSpPr txBox="1"/>
          <p:nvPr/>
        </p:nvSpPr>
        <p:spPr>
          <a:xfrm>
            <a:off x="2751185" y="1699729"/>
            <a:ext cx="25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8693A5E-9E78-FA41-80DE-070AD3AB5A3A}"/>
              </a:ext>
            </a:extLst>
          </p:cNvPr>
          <p:cNvSpPr txBox="1"/>
          <p:nvPr/>
        </p:nvSpPr>
        <p:spPr>
          <a:xfrm>
            <a:off x="6200993" y="1648313"/>
            <a:ext cx="25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8BEB72E-D9F6-4145-B865-C12447809091}"/>
              </a:ext>
            </a:extLst>
          </p:cNvPr>
          <p:cNvSpPr txBox="1"/>
          <p:nvPr/>
        </p:nvSpPr>
        <p:spPr>
          <a:xfrm>
            <a:off x="7884575" y="2977304"/>
            <a:ext cx="25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64A075F-C251-544B-BEB2-58C3AA8998F7}"/>
              </a:ext>
            </a:extLst>
          </p:cNvPr>
          <p:cNvSpPr txBox="1"/>
          <p:nvPr/>
        </p:nvSpPr>
        <p:spPr>
          <a:xfrm>
            <a:off x="6315293" y="2940825"/>
            <a:ext cx="25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BFB663E-A447-E245-B640-960FB4FF0211}"/>
              </a:ext>
            </a:extLst>
          </p:cNvPr>
          <p:cNvSpPr txBox="1"/>
          <p:nvPr/>
        </p:nvSpPr>
        <p:spPr>
          <a:xfrm>
            <a:off x="7268818" y="1663250"/>
            <a:ext cx="25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9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19263"/>
            <a:ext cx="8407400" cy="4833937"/>
          </a:xfrm>
        </p:spPr>
        <p:txBody>
          <a:bodyPr>
            <a:normAutofit lnSpcReduction="10000"/>
          </a:bodyPr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When data is collected over time the independence assumption is violated.</a:t>
            </a: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What does this mean?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/>
              <a:t>Estimates and </a:t>
            </a:r>
            <a:r>
              <a:rPr lang="en-US" u="sng" dirty="0"/>
              <a:t>standard errors </a:t>
            </a:r>
            <a:r>
              <a:rPr lang="en-US" dirty="0"/>
              <a:t>are </a:t>
            </a:r>
            <a:r>
              <a:rPr lang="en-US" dirty="0" smtClean="0"/>
              <a:t>biased when modeling and conducting hypothesis tests</a:t>
            </a:r>
            <a:endParaRPr lang="en-US" dirty="0"/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General methods treat your data as if you have more information than you actually have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2 subjects with 5 measurements or 10 subjects with 1 measurement</a:t>
            </a:r>
            <a:endParaRPr lang="en-US" dirty="0"/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How is it typically handled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Situations where estimates are okay, standard errors are adjusted so they are more appropriate (text book in means)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Transform the data so it behaves like independent data but allows you to answer the same question. (text book regression)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Generalized Least Squares combined with Proper estimation techniques of time series parameters (PROC </a:t>
            </a:r>
            <a:r>
              <a:rPr lang="en-US" dirty="0" err="1" smtClean="0"/>
              <a:t>autoreg</a:t>
            </a:r>
            <a:r>
              <a:rPr lang="en-US" dirty="0" smtClean="0"/>
              <a:t>/ ARIMA)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Time Series Summary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Rules of Thumb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Lets go to the homework in 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ACF and PACF give you insight on what time series models to run.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079015"/>
              </p:ext>
            </p:extLst>
          </p:nvPr>
        </p:nvGraphicFramePr>
        <p:xfrm>
          <a:off x="457200" y="2590800"/>
          <a:ext cx="8407401" cy="914400"/>
        </p:xfrm>
        <a:graphic>
          <a:graphicData uri="http://schemas.openxmlformats.org/drawingml/2006/table">
            <a:tbl>
              <a:tblPr/>
              <a:tblGrid>
                <a:gridCol w="2802467"/>
                <a:gridCol w="2802467"/>
                <a:gridCol w="2802467"/>
              </a:tblGrid>
              <a:tr h="252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Conditional Mean Model</a:t>
                      </a:r>
                    </a:p>
                  </a:txBody>
                  <a:tcPr marL="26290" marR="26290" marT="31531" marB="3153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ACF</a:t>
                      </a:r>
                    </a:p>
                  </a:txBody>
                  <a:tcPr marL="26290" marR="26290" marT="31531" marB="3153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PACF</a:t>
                      </a:r>
                    </a:p>
                  </a:txBody>
                  <a:tcPr marL="26290" marR="26290" marT="31531" marB="3153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2071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AR(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p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)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Cuts off after 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p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 lags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71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MA(</a:t>
                      </a:r>
                      <a:r>
                        <a:rPr lang="en-US" sz="1200" i="1" dirty="0">
                          <a:solidFill>
                            <a:srgbClr val="404040"/>
                          </a:solidFill>
                          <a:effectLst/>
                        </a:rPr>
                        <a:t>q</a:t>
                      </a:r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)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Cuts off after </a:t>
                      </a:r>
                      <a:r>
                        <a:rPr lang="en-US" sz="1200" i="1" dirty="0">
                          <a:solidFill>
                            <a:srgbClr val="404040"/>
                          </a:solidFill>
                          <a:effectLst/>
                        </a:rPr>
                        <a:t>q</a:t>
                      </a:r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 lags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71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ARMA(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p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,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q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)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642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4013" y="1600200"/>
            <a:ext cx="8408987" cy="4406900"/>
          </a:xfrm>
        </p:spPr>
        <p:txBody>
          <a:bodyPr>
            <a:normAutofit fontScale="92500" lnSpcReduction="10000"/>
          </a:bodyPr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Constant Mean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The time series may show cyclical behavior or general up and down behavior but it clearly is centered around a mean value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Constant variance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Typically violated when low observations of the time series are less variable than higher observations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Constant autocorrelations (correlation of lags doesn’t depend on where you are at in the time series)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This allows the estimation of the ACF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Wavelets and G-stationary models are alternatives when not true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We have to have these assumptions met for ARIMA, AR, and MA models to be appropriately applied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What is Stationarity?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E63516-1DE0-BD4E-B750-9008902B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4" y="2529859"/>
            <a:ext cx="6032325" cy="3135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A68E5D-D1B8-DC46-83F4-5BA8D3C5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95" y="939500"/>
            <a:ext cx="7886700" cy="432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Constant Mean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A6034775-1183-7248-A2F2-03A9085284F7}"/>
                  </a:ext>
                </a:extLst>
              </p:cNvPr>
              <p:cNvSpPr txBox="1"/>
              <p:nvPr/>
            </p:nvSpPr>
            <p:spPr>
              <a:xfrm>
                <a:off x="205126" y="1372390"/>
                <a:ext cx="8561785" cy="152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3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Subpopulations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have the same mean for each t.  Restated, the mean does not depend on time (t).  </a:t>
                </a:r>
              </a:p>
              <a:p>
                <a:r>
                  <a:rPr lang="en-US" dirty="0"/>
                  <a:t>	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6034775-1183-7248-A2F2-03A908528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6" y="1372390"/>
                <a:ext cx="8561785" cy="1523494"/>
              </a:xfrm>
              <a:prstGeom prst="rect">
                <a:avLst/>
              </a:prstGeom>
              <a:blipFill rotWithShape="0">
                <a:blip r:embed="rId4"/>
                <a:stretch>
                  <a:fillRect l="-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6511AB1-E469-424A-B869-13918119AA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4379" y="3471147"/>
            <a:ext cx="2369720" cy="708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C413243-7C2A-FC4D-8251-83667E6A02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7369" y="3503991"/>
            <a:ext cx="2369718" cy="708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1C79918-8CC8-F945-9924-C0A8E9244A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4454" y="3503988"/>
            <a:ext cx="2369713" cy="708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7FDF54B9-DA76-D34A-90C2-385B5E136130}"/>
                  </a:ext>
                </a:extLst>
              </p:cNvPr>
              <p:cNvSpPr txBox="1"/>
              <p:nvPr/>
            </p:nvSpPr>
            <p:spPr>
              <a:xfrm>
                <a:off x="1718157" y="5658331"/>
                <a:ext cx="3903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DF54B9-DA76-D34A-90C2-385B5E136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876" y="6401441"/>
                <a:ext cx="5176674" cy="369332"/>
              </a:xfrm>
              <a:prstGeom prst="rect">
                <a:avLst/>
              </a:prstGeom>
              <a:blipFill>
                <a:blip r:embed="rId6"/>
                <a:stretch>
                  <a:fillRect l="-980" r="-73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9F024B91-50AF-CD45-92A7-FAD7024B3F7B}"/>
                  </a:ext>
                </a:extLst>
              </p:cNvPr>
              <p:cNvSpPr/>
              <p:nvPr/>
            </p:nvSpPr>
            <p:spPr>
              <a:xfrm>
                <a:off x="2115585" y="3830830"/>
                <a:ext cx="574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F024B91-50AF-CD45-92A7-FAD7024B3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79" y="3964773"/>
                <a:ext cx="569323" cy="369332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89554E4E-898D-A745-AA33-6AA15730EF49}"/>
                  </a:ext>
                </a:extLst>
              </p:cNvPr>
              <p:cNvSpPr/>
              <p:nvPr/>
            </p:nvSpPr>
            <p:spPr>
              <a:xfrm>
                <a:off x="3132448" y="3847171"/>
                <a:ext cx="574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9554E4E-898D-A745-AA33-6AA15730E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596" y="3986561"/>
                <a:ext cx="56932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60047019-D4BC-EC4E-B886-F4A1A7EF0E98}"/>
                  </a:ext>
                </a:extLst>
              </p:cNvPr>
              <p:cNvSpPr/>
              <p:nvPr/>
            </p:nvSpPr>
            <p:spPr>
              <a:xfrm>
                <a:off x="4225656" y="3820666"/>
                <a:ext cx="574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0047019-D4BC-EC4E-B886-F4A1A7EF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07" y="3951221"/>
                <a:ext cx="569323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20322E9-6296-104F-A2AD-697E28879EBE}"/>
              </a:ext>
            </a:extLst>
          </p:cNvPr>
          <p:cNvSpPr txBox="1"/>
          <p:nvPr/>
        </p:nvSpPr>
        <p:spPr>
          <a:xfrm>
            <a:off x="5400113" y="545891"/>
            <a:ext cx="2448487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Note: No t subscript!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D2E27EB9-0BF3-7447-AABD-70F38DD84A19}"/>
              </a:ext>
            </a:extLst>
          </p:cNvPr>
          <p:cNvCxnSpPr>
            <a:cxnSpLocks/>
          </p:cNvCxnSpPr>
          <p:nvPr/>
        </p:nvCxnSpPr>
        <p:spPr>
          <a:xfrm flipH="1">
            <a:off x="4140257" y="822889"/>
            <a:ext cx="1200953" cy="131071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EEAEC9F-ABD3-2246-BA46-A047B650CB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122" y="3471145"/>
            <a:ext cx="2369720" cy="708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9CFF2CA7-09E6-E54B-8712-46801D5E22E3}"/>
                  </a:ext>
                </a:extLst>
              </p:cNvPr>
              <p:cNvSpPr/>
              <p:nvPr/>
            </p:nvSpPr>
            <p:spPr>
              <a:xfrm>
                <a:off x="1064539" y="3869765"/>
                <a:ext cx="568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FF2CA7-09E6-E54B-8712-46801D5E2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85" y="4016687"/>
                <a:ext cx="564001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A6F661AD-46E5-7E42-9E4A-EF9C434075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0075" y="3471148"/>
            <a:ext cx="2369718" cy="708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961ACE64-CFF6-B44C-85B3-BB2D3E2E983F}"/>
                  </a:ext>
                </a:extLst>
              </p:cNvPr>
              <p:cNvSpPr/>
              <p:nvPr/>
            </p:nvSpPr>
            <p:spPr>
              <a:xfrm>
                <a:off x="5277844" y="3790337"/>
                <a:ext cx="5693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61ACE64-CFF6-B44C-85B3-BB2D3E2E9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126" y="3910783"/>
                <a:ext cx="564514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29059A0-08D2-4A4B-A6CA-F90983345266}"/>
              </a:ext>
            </a:extLst>
          </p:cNvPr>
          <p:cNvCxnSpPr>
            <a:cxnSpLocks/>
          </p:cNvCxnSpPr>
          <p:nvPr/>
        </p:nvCxnSpPr>
        <p:spPr>
          <a:xfrm flipH="1">
            <a:off x="563436" y="3800516"/>
            <a:ext cx="5582410" cy="5793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AF0E50-2DAC-DA49-89EC-564DD7F59EC3}"/>
              </a:ext>
            </a:extLst>
          </p:cNvPr>
          <p:cNvSpPr txBox="1"/>
          <p:nvPr/>
        </p:nvSpPr>
        <p:spPr>
          <a:xfrm rot="16200000">
            <a:off x="-413060" y="3264138"/>
            <a:ext cx="12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63843B0-43F9-1546-90F7-2A9DB296C069}"/>
              </a:ext>
            </a:extLst>
          </p:cNvPr>
          <p:cNvSpPr txBox="1"/>
          <p:nvPr/>
        </p:nvSpPr>
        <p:spPr>
          <a:xfrm>
            <a:off x="2720330" y="5297595"/>
            <a:ext cx="12686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Time: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E930449-D3DB-E648-8B78-5F8D460B1765}"/>
              </a:ext>
            </a:extLst>
          </p:cNvPr>
          <p:cNvSpPr txBox="1"/>
          <p:nvPr/>
        </p:nvSpPr>
        <p:spPr>
          <a:xfrm>
            <a:off x="6401318" y="2643421"/>
            <a:ext cx="2453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assume a constant mean across all t (horizontally), it is reasonable to use all the data to estimate that common mean.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722EABB6-50F7-B641-A3F2-9F4E90C125F5}"/>
                  </a:ext>
                </a:extLst>
              </p:cNvPr>
              <p:cNvSpPr/>
              <p:nvPr/>
            </p:nvSpPr>
            <p:spPr>
              <a:xfrm>
                <a:off x="6366674" y="4436346"/>
                <a:ext cx="2636876" cy="635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22EABB6-50F7-B641-A3F2-9F4E90C12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898" y="4772127"/>
                <a:ext cx="3402663" cy="816698"/>
              </a:xfrm>
              <a:prstGeom prst="rect">
                <a:avLst/>
              </a:prstGeom>
              <a:blipFill>
                <a:blip r:embed="rId12"/>
                <a:stretch>
                  <a:fillRect t="-73846" b="-6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B22F606-AA27-954D-B948-2D4C33A62555}"/>
              </a:ext>
            </a:extLst>
          </p:cNvPr>
          <p:cNvSpPr txBox="1"/>
          <p:nvPr/>
        </p:nvSpPr>
        <p:spPr>
          <a:xfrm>
            <a:off x="573095" y="5479601"/>
            <a:ext cx="5043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*normal distributions are commonly assumed but not a requirement for stationarity.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13BA8A85-76B4-9344-BB14-81E3077AD50E}"/>
                  </a:ext>
                </a:extLst>
              </p:cNvPr>
              <p:cNvSpPr/>
              <p:nvPr/>
            </p:nvSpPr>
            <p:spPr>
              <a:xfrm>
                <a:off x="7026212" y="5110550"/>
                <a:ext cx="1256178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1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=15.8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3BA8A85-76B4-9344-BB14-81E3077AD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282" y="5671067"/>
                <a:ext cx="160537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FCA73660-D4BB-1E46-9251-3C02AC4C5257}"/>
              </a:ext>
            </a:extLst>
          </p:cNvPr>
          <p:cNvCxnSpPr>
            <a:cxnSpLocks/>
          </p:cNvCxnSpPr>
          <p:nvPr/>
        </p:nvCxnSpPr>
        <p:spPr>
          <a:xfrm flipH="1">
            <a:off x="4131151" y="2479425"/>
            <a:ext cx="1200953" cy="131071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6335FC9F-019F-5247-B9C0-7FFE4093CDFD}"/>
                  </a:ext>
                </a:extLst>
              </p:cNvPr>
              <p:cNvSpPr txBox="1"/>
              <p:nvPr/>
            </p:nvSpPr>
            <p:spPr>
              <a:xfrm>
                <a:off x="5332104" y="2135372"/>
                <a:ext cx="2448487" cy="646331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The Population Mean: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35FC9F-019F-5247-B9C0-7FFE4093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471" y="1704163"/>
                <a:ext cx="3264649" cy="369332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5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6" grpId="0"/>
      <p:bldP spid="27" grpId="0"/>
      <p:bldP spid="29" grpId="0" animBg="1"/>
      <p:bldP spid="30" grpId="0"/>
      <p:bldP spid="33" grpId="0"/>
      <p:bldP spid="15" grpId="0"/>
      <p:bldP spid="24" grpId="0" animBg="1"/>
      <p:bldP spid="16" grpId="0"/>
      <p:bldP spid="28" grpId="0"/>
      <p:bldP spid="6" grpId="0"/>
      <p:bldP spid="9" grpId="0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where a constant mean for each time point (t) is not a reasonable assumption.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16CEB9-CECD-2D45-9D75-28BDFA81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40" y="2125266"/>
            <a:ext cx="5907720" cy="356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021D5DD-055F-A548-8196-E614FB558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06411" y="4115832"/>
            <a:ext cx="1045288" cy="312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74ACC4A-DA45-CE46-BAF6-4256DC0641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5928" y="3595061"/>
            <a:ext cx="1045288" cy="312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D5B62D-834E-BA48-8C9D-211C7782B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9376" y="3121081"/>
            <a:ext cx="1045288" cy="312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96689D7-C1CA-1B44-9ECE-DE2584F63B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6555" y="4518368"/>
            <a:ext cx="1045288" cy="312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43F44F5-9846-F74B-BCF8-3F8718A5F9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8120" y="3567503"/>
            <a:ext cx="1045288" cy="312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3D9EAC9-1E23-0740-9402-2385EDB55A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4467" y="4186247"/>
            <a:ext cx="1045288" cy="3127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ADBAA11-2A96-2549-845E-42523DCD1569}"/>
              </a:ext>
            </a:extLst>
          </p:cNvPr>
          <p:cNvSpPr/>
          <p:nvPr/>
        </p:nvSpPr>
        <p:spPr>
          <a:xfrm>
            <a:off x="3786811" y="4286253"/>
            <a:ext cx="69574" cy="69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16D3707-B6A0-AD4C-AC9E-B83038E0C68D}"/>
              </a:ext>
            </a:extLst>
          </p:cNvPr>
          <p:cNvSpPr/>
          <p:nvPr/>
        </p:nvSpPr>
        <p:spPr>
          <a:xfrm>
            <a:off x="2917134" y="4658970"/>
            <a:ext cx="69574" cy="69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E7420D4-088A-D146-A0B8-2D6CD6DA6620}"/>
              </a:ext>
            </a:extLst>
          </p:cNvPr>
          <p:cNvSpPr/>
          <p:nvPr/>
        </p:nvSpPr>
        <p:spPr>
          <a:xfrm>
            <a:off x="4671393" y="4365765"/>
            <a:ext cx="69574" cy="69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1314C3EB-C8AB-A845-9DA5-1016DFBE5E1C}"/>
              </a:ext>
            </a:extLst>
          </p:cNvPr>
          <p:cNvSpPr/>
          <p:nvPr/>
        </p:nvSpPr>
        <p:spPr>
          <a:xfrm>
            <a:off x="5302527" y="3714753"/>
            <a:ext cx="69574" cy="69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5D1EA679-87CA-8C46-8E6A-2F3A30D65D5B}"/>
              </a:ext>
            </a:extLst>
          </p:cNvPr>
          <p:cNvSpPr/>
          <p:nvPr/>
        </p:nvSpPr>
        <p:spPr>
          <a:xfrm>
            <a:off x="6062872" y="3232704"/>
            <a:ext cx="69574" cy="69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EBF2DD36-C614-3247-BD08-ADF52A8EFAA0}"/>
              </a:ext>
            </a:extLst>
          </p:cNvPr>
          <p:cNvSpPr/>
          <p:nvPr/>
        </p:nvSpPr>
        <p:spPr>
          <a:xfrm>
            <a:off x="6684069" y="3704814"/>
            <a:ext cx="69574" cy="69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5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E63516-1DE0-BD4E-B750-9008902B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4" y="2529859"/>
            <a:ext cx="6032325" cy="3135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A68E5D-D1B8-DC46-83F4-5BA8D3C5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862509"/>
            <a:ext cx="7886700" cy="432891"/>
          </a:xfrm>
        </p:spPr>
        <p:txBody>
          <a:bodyPr>
            <a:normAutofit fontScale="90000"/>
          </a:bodyPr>
          <a:lstStyle/>
          <a:p>
            <a:r>
              <a:rPr lang="en-US" smtClean="0"/>
              <a:t>Constant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A6034775-1183-7248-A2F2-03A9085284F7}"/>
                  </a:ext>
                </a:extLst>
              </p:cNvPr>
              <p:cNvSpPr txBox="1"/>
              <p:nvPr/>
            </p:nvSpPr>
            <p:spPr>
              <a:xfrm>
                <a:off x="205126" y="1372391"/>
                <a:ext cx="8561785" cy="152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300" dirty="0"/>
              </a:p>
              <a:p>
                <a:r>
                  <a:rPr lang="en-US" dirty="0"/>
                  <a:t>2. Subpopulations of X for a given time have a finite and constant variance for all t.   Restated, the variance does not depend on time. </a:t>
                </a:r>
              </a:p>
              <a:p>
                <a:r>
                  <a:rPr lang="en-US" dirty="0"/>
                  <a:t>			 Var[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]=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6034775-1183-7248-A2F2-03A908528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6" y="1372391"/>
                <a:ext cx="8561785" cy="1523494"/>
              </a:xfrm>
              <a:prstGeom prst="rect">
                <a:avLst/>
              </a:prstGeom>
              <a:blipFill rotWithShape="0">
                <a:blip r:embed="rId4"/>
                <a:stretch>
                  <a:fillRect l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6511AB1-E469-424A-B869-13918119AA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4379" y="3471147"/>
            <a:ext cx="2369720" cy="708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C413243-7C2A-FC4D-8251-83667E6A02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7369" y="3503991"/>
            <a:ext cx="2369718" cy="708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1C79918-8CC8-F945-9924-C0A8E9244A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4454" y="3503988"/>
            <a:ext cx="2369713" cy="708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7FDF54B9-DA76-D34A-90C2-385B5E136130}"/>
                  </a:ext>
                </a:extLst>
              </p:cNvPr>
              <p:cNvSpPr txBox="1"/>
              <p:nvPr/>
            </p:nvSpPr>
            <p:spPr>
              <a:xfrm>
                <a:off x="1718157" y="5656222"/>
                <a:ext cx="3429913" cy="286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DF54B9-DA76-D34A-90C2-385B5E136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876" y="6398629"/>
                <a:ext cx="4551181" cy="381899"/>
              </a:xfrm>
              <a:prstGeom prst="rect">
                <a:avLst/>
              </a:prstGeom>
              <a:blipFill>
                <a:blip r:embed="rId6"/>
                <a:stretch>
                  <a:fillRect l="-27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20322E9-6296-104F-A2AD-697E28879EBE}"/>
              </a:ext>
            </a:extLst>
          </p:cNvPr>
          <p:cNvSpPr txBox="1"/>
          <p:nvPr/>
        </p:nvSpPr>
        <p:spPr>
          <a:xfrm>
            <a:off x="5476313" y="457200"/>
            <a:ext cx="2448487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Note: No t subscript!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D2E27EB9-0BF3-7447-AABD-70F38DD84A19}"/>
              </a:ext>
            </a:extLst>
          </p:cNvPr>
          <p:cNvCxnSpPr>
            <a:cxnSpLocks/>
          </p:cNvCxnSpPr>
          <p:nvPr/>
        </p:nvCxnSpPr>
        <p:spPr>
          <a:xfrm flipH="1">
            <a:off x="4390320" y="814675"/>
            <a:ext cx="1107740" cy="123023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EEAEC9F-ABD3-2246-BA46-A047B650CB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122" y="3471145"/>
            <a:ext cx="2369720" cy="7089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A6F661AD-46E5-7E42-9E4A-EF9C434075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0075" y="3471148"/>
            <a:ext cx="2369718" cy="70891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29059A0-08D2-4A4B-A6CA-F90983345266}"/>
              </a:ext>
            </a:extLst>
          </p:cNvPr>
          <p:cNvCxnSpPr>
            <a:cxnSpLocks/>
          </p:cNvCxnSpPr>
          <p:nvPr/>
        </p:nvCxnSpPr>
        <p:spPr>
          <a:xfrm flipH="1">
            <a:off x="563436" y="3800516"/>
            <a:ext cx="5582410" cy="5793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AF0E50-2DAC-DA49-89EC-564DD7F59EC3}"/>
              </a:ext>
            </a:extLst>
          </p:cNvPr>
          <p:cNvSpPr txBox="1"/>
          <p:nvPr/>
        </p:nvSpPr>
        <p:spPr>
          <a:xfrm rot="16200000">
            <a:off x="-413060" y="3264138"/>
            <a:ext cx="12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63843B0-43F9-1546-90F7-2A9DB296C069}"/>
              </a:ext>
            </a:extLst>
          </p:cNvPr>
          <p:cNvSpPr txBox="1"/>
          <p:nvPr/>
        </p:nvSpPr>
        <p:spPr>
          <a:xfrm>
            <a:off x="2720330" y="5297595"/>
            <a:ext cx="12686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Time: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E930449-D3DB-E648-8B78-5F8D460B1765}"/>
              </a:ext>
            </a:extLst>
          </p:cNvPr>
          <p:cNvSpPr txBox="1"/>
          <p:nvPr/>
        </p:nvSpPr>
        <p:spPr>
          <a:xfrm>
            <a:off x="6365656" y="2451011"/>
            <a:ext cx="2613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assume a constant variance for the distribution of X for each t, we can use all the data to estimate the common variance.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629BBBB7-78E7-C945-8D98-A85DF6D9B948}"/>
                  </a:ext>
                </a:extLst>
              </p:cNvPr>
              <p:cNvSpPr txBox="1"/>
              <p:nvPr/>
            </p:nvSpPr>
            <p:spPr>
              <a:xfrm>
                <a:off x="2419117" y="3087910"/>
                <a:ext cx="362472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aseline="-25000" dirty="0">
                  <a:solidFill>
                    <a:srgbClr val="000000"/>
                  </a:solidFill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9BBBB7-78E7-C945-8D98-A85DF6D9B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490" y="2974213"/>
                <a:ext cx="359266" cy="282450"/>
              </a:xfrm>
              <a:prstGeom prst="rect">
                <a:avLst/>
              </a:prstGeom>
              <a:blipFill>
                <a:blip r:embed="rId7"/>
                <a:stretch>
                  <a:fillRect l="-6897" r="-689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51E291A9-7F14-894C-8D22-011A6D5B0784}"/>
                  </a:ext>
                </a:extLst>
              </p:cNvPr>
              <p:cNvSpPr txBox="1"/>
              <p:nvPr/>
            </p:nvSpPr>
            <p:spPr>
              <a:xfrm>
                <a:off x="4573678" y="3085467"/>
                <a:ext cx="362472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aseline="-25000" dirty="0">
                  <a:solidFill>
                    <a:srgbClr val="000000"/>
                  </a:solidFill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E291A9-7F14-894C-8D22-011A6D5B0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37" y="2970956"/>
                <a:ext cx="359266" cy="282450"/>
              </a:xfrm>
              <a:prstGeom prst="rect">
                <a:avLst/>
              </a:prstGeom>
              <a:blipFill>
                <a:blip r:embed="rId8"/>
                <a:stretch>
                  <a:fillRect l="-10714" r="-714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874DDE63-73F1-A947-82B9-193AF8B60C9C}"/>
                  </a:ext>
                </a:extLst>
              </p:cNvPr>
              <p:cNvSpPr txBox="1"/>
              <p:nvPr/>
            </p:nvSpPr>
            <p:spPr>
              <a:xfrm>
                <a:off x="3435625" y="3078644"/>
                <a:ext cx="276422" cy="191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aseline="-25000" dirty="0">
                  <a:solidFill>
                    <a:srgbClr val="000000"/>
                  </a:solidFill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4DDE63-73F1-A947-82B9-193AF8B60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834" y="2961859"/>
                <a:ext cx="363176" cy="254621"/>
              </a:xfrm>
              <a:prstGeom prst="rect">
                <a:avLst/>
              </a:prstGeom>
              <a:blipFill>
                <a:blip r:embed="rId9"/>
                <a:stretch>
                  <a:fillRect l="-6897" r="-24138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91666B7A-6696-B04E-8AB5-E1F7ACC0FCF9}"/>
                  </a:ext>
                </a:extLst>
              </p:cNvPr>
              <p:cNvSpPr txBox="1"/>
              <p:nvPr/>
            </p:nvSpPr>
            <p:spPr>
              <a:xfrm>
                <a:off x="1653724" y="3067439"/>
                <a:ext cx="35714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aseline="-25000" dirty="0">
                  <a:solidFill>
                    <a:srgbClr val="000000"/>
                  </a:solidFill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666B7A-6696-B04E-8AB5-E1F7ACC0F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965" y="2946919"/>
                <a:ext cx="353943" cy="282450"/>
              </a:xfrm>
              <a:prstGeom prst="rect">
                <a:avLst/>
              </a:prstGeom>
              <a:blipFill>
                <a:blip r:embed="rId10"/>
                <a:stretch>
                  <a:fillRect l="-10714" r="-714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C4923CB3-5D8F-5944-BB72-449FF66B96FF}"/>
                  </a:ext>
                </a:extLst>
              </p:cNvPr>
              <p:cNvSpPr txBox="1"/>
              <p:nvPr/>
            </p:nvSpPr>
            <p:spPr>
              <a:xfrm>
                <a:off x="5585695" y="3064060"/>
                <a:ext cx="357662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aseline="-25000" dirty="0">
                  <a:solidFill>
                    <a:srgbClr val="000000"/>
                  </a:solidFill>
                  <a:ea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923CB3-5D8F-5944-BB72-449FF66B9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593" y="2942413"/>
                <a:ext cx="354456" cy="282450"/>
              </a:xfrm>
              <a:prstGeom prst="rect">
                <a:avLst/>
              </a:prstGeom>
              <a:blipFill>
                <a:blip r:embed="rId11"/>
                <a:stretch>
                  <a:fillRect l="-6897" r="-689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05F74B8-A579-3543-91BF-E65F9FFBA4BC}"/>
                  </a:ext>
                </a:extLst>
              </p:cNvPr>
              <p:cNvSpPr/>
              <p:nvPr/>
            </p:nvSpPr>
            <p:spPr>
              <a:xfrm>
                <a:off x="6279708" y="4228421"/>
                <a:ext cx="2632387" cy="635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baseline="30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5F74B8-A579-3543-91BF-E65F9FFBA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943" y="4494894"/>
                <a:ext cx="3431067" cy="816698"/>
              </a:xfrm>
              <a:prstGeom prst="rect">
                <a:avLst/>
              </a:prstGeom>
              <a:blipFill>
                <a:blip r:embed="rId12"/>
                <a:stretch>
                  <a:fillRect t="-72308" b="-6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4367C1F-1E80-0941-B90B-4C167792D8D9}"/>
              </a:ext>
            </a:extLst>
          </p:cNvPr>
          <p:cNvSpPr txBox="1"/>
          <p:nvPr/>
        </p:nvSpPr>
        <p:spPr>
          <a:xfrm>
            <a:off x="573095" y="5479601"/>
            <a:ext cx="5043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*normal distributions are commonly assumed but not a requirement for stationarity.  </a:t>
            </a:r>
          </a:p>
        </p:txBody>
      </p:sp>
    </p:spTree>
    <p:extLst>
      <p:ext uri="{BB962C8B-B14F-4D97-AF65-F5344CB8AC3E}">
        <p14:creationId xmlns:p14="http://schemas.microsoft.com/office/powerpoint/2010/main" val="98387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15" grpId="0"/>
      <p:bldP spid="24" grpId="0" animBg="1"/>
      <p:bldP spid="16" grpId="0"/>
      <p:bldP spid="23" grpId="0"/>
      <p:bldP spid="34" grpId="0"/>
      <p:bldP spid="35" grpId="0"/>
      <p:bldP spid="37" grpId="0"/>
      <p:bldP spid="38" grpId="0"/>
      <p:bldP spid="22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13A883B-AE7C-8149-8335-11FB14D71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45" y="2125266"/>
            <a:ext cx="6460236" cy="3498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313" y="713238"/>
            <a:ext cx="7886700" cy="588542"/>
          </a:xfrm>
        </p:spPr>
        <p:txBody>
          <a:bodyPr>
            <a:noAutofit/>
          </a:bodyPr>
          <a:lstStyle/>
          <a:p>
            <a:r>
              <a:rPr lang="en-US" sz="2700" dirty="0"/>
              <a:t>Seismic data: Example where a constant variance / </a:t>
            </a:r>
            <a:r>
              <a:rPr lang="en-US" sz="2700" dirty="0" err="1"/>
              <a:t>sd</a:t>
            </a:r>
            <a:r>
              <a:rPr lang="en-US" sz="2700" dirty="0"/>
              <a:t> for each time point (t) is not a reasonable assumption*. 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325B44F2-1AE0-5C49-8C82-36C5D1932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9861" y="3486631"/>
            <a:ext cx="1691331" cy="4886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16C390AC-462A-4C4B-AE61-FD31A908F9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2401" y="3566552"/>
            <a:ext cx="2635543" cy="396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A7FAF786-54EF-DB47-9955-29D07F8CF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25990" y="3376486"/>
            <a:ext cx="654636" cy="70891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19C96C6-2CE9-1149-B2C7-AADABB73D7BA}"/>
              </a:ext>
            </a:extLst>
          </p:cNvPr>
          <p:cNvCxnSpPr>
            <a:cxnSpLocks/>
          </p:cNvCxnSpPr>
          <p:nvPr/>
        </p:nvCxnSpPr>
        <p:spPr>
          <a:xfrm flipH="1">
            <a:off x="1982938" y="3728045"/>
            <a:ext cx="5784770" cy="63723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279CB2F8-9F2B-9246-8F93-A1E8BFD1A6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7068" y="3632658"/>
            <a:ext cx="3190142" cy="324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8788730-56D5-894E-8BF1-33085AB94CDE}"/>
              </a:ext>
            </a:extLst>
          </p:cNvPr>
          <p:cNvSpPr txBox="1"/>
          <p:nvPr/>
        </p:nvSpPr>
        <p:spPr>
          <a:xfrm>
            <a:off x="2944906" y="5562828"/>
            <a:ext cx="35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FC899A6-C364-474D-A575-8B09F5BB93B4}"/>
              </a:ext>
            </a:extLst>
          </p:cNvPr>
          <p:cNvSpPr txBox="1"/>
          <p:nvPr/>
        </p:nvSpPr>
        <p:spPr>
          <a:xfrm>
            <a:off x="718570" y="1414880"/>
            <a:ext cx="355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*Assuming a constant mean of 0 for each time t.  </a:t>
            </a:r>
          </a:p>
        </p:txBody>
      </p:sp>
    </p:spTree>
    <p:extLst>
      <p:ext uri="{BB962C8B-B14F-4D97-AF65-F5344CB8AC3E}">
        <p14:creationId xmlns:p14="http://schemas.microsoft.com/office/powerpoint/2010/main" val="206408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A68E5D-D1B8-DC46-83F4-5BA8D3C5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519" y="469718"/>
            <a:ext cx="7886700" cy="3853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Constant Autocorrelations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E427130-4DBE-3F47-9C71-BCFD4A90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4239" y="2425358"/>
            <a:ext cx="3686175" cy="1971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A6034775-1183-7248-A2F2-03A9085284F7}"/>
                  </a:ext>
                </a:extLst>
              </p:cNvPr>
              <p:cNvSpPr txBox="1"/>
              <p:nvPr/>
            </p:nvSpPr>
            <p:spPr>
              <a:xfrm>
                <a:off x="171454" y="1450281"/>
                <a:ext cx="8936831" cy="670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 The correlation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depends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correlation between data points is dependent only on how far apart they are, not where they are.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6034775-1183-7248-A2F2-03A908528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5" y="790708"/>
                <a:ext cx="11915775" cy="862737"/>
              </a:xfrm>
              <a:prstGeom prst="rect">
                <a:avLst/>
              </a:prstGeom>
              <a:blipFill rotWithShape="0">
                <a:blip r:embed="rId3"/>
                <a:stretch>
                  <a:fillRect l="-819" t="-4965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BDBF63FC-B5F1-8241-B72A-656846EA4DA0}"/>
                  </a:ext>
                </a:extLst>
              </p:cNvPr>
              <p:cNvSpPr txBox="1"/>
              <p:nvPr/>
            </p:nvSpPr>
            <p:spPr>
              <a:xfrm>
                <a:off x="3229192" y="2133299"/>
                <a:ext cx="2973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𝑁𝑜𝑡𝑎𝑡𝑖𝑜𝑛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𝐶𝑜𝑟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BF63FC-B5F1-8241-B72A-656846EA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589" y="1701398"/>
                <a:ext cx="4075026" cy="369332"/>
              </a:xfrm>
              <a:prstGeom prst="rect">
                <a:avLst/>
              </a:prstGeom>
              <a:blipFill>
                <a:blip r:embed="rId4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C52D505-D0E2-1A43-8D76-BEF4F7832F88}"/>
              </a:ext>
            </a:extLst>
          </p:cNvPr>
          <p:cNvSpPr/>
          <p:nvPr/>
        </p:nvSpPr>
        <p:spPr>
          <a:xfrm>
            <a:off x="3156164" y="2520721"/>
            <a:ext cx="1641707" cy="1514039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B4FC74C-D46D-D348-818C-3B497DB02F94}"/>
              </a:ext>
            </a:extLst>
          </p:cNvPr>
          <p:cNvSpPr/>
          <p:nvPr/>
        </p:nvSpPr>
        <p:spPr>
          <a:xfrm>
            <a:off x="4811060" y="2520719"/>
            <a:ext cx="1677663" cy="1514040"/>
          </a:xfrm>
          <a:prstGeom prst="rect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E12EFF5-C2AE-454E-9152-052CB7F3129B}"/>
              </a:ext>
            </a:extLst>
          </p:cNvPr>
          <p:cNvSpPr/>
          <p:nvPr/>
        </p:nvSpPr>
        <p:spPr>
          <a:xfrm>
            <a:off x="5913707" y="5723751"/>
            <a:ext cx="392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acf</a:t>
            </a:r>
            <a:r>
              <a:rPr lang="en-US" dirty="0"/>
              <a:t>(Realization[251:500],plot = TRUE)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46D995D-0268-BE4B-9F6D-F5B8ACCC6088}"/>
              </a:ext>
            </a:extLst>
          </p:cNvPr>
          <p:cNvSpPr/>
          <p:nvPr/>
        </p:nvSpPr>
        <p:spPr>
          <a:xfrm>
            <a:off x="862146" y="5723751"/>
            <a:ext cx="3660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acf</a:t>
            </a:r>
            <a:r>
              <a:rPr lang="en-US" dirty="0"/>
              <a:t>(Realization[1:250],plot = TRUE)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54541D7-6477-394F-80AD-8241A041B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695" y="4626790"/>
            <a:ext cx="1800275" cy="1096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3E0E253-EFE6-404A-9BC8-6AF7EEA5DE6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602" y="4626790"/>
            <a:ext cx="1800275" cy="10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9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27669 0.0030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13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27591 0.0030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13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animBg="1"/>
      <p:bldP spid="25" grpId="0" animBg="1"/>
      <p:bldP spid="13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A6034775-1183-7248-A2F2-03A9085284F7}"/>
                  </a:ext>
                </a:extLst>
              </p:cNvPr>
              <p:cNvSpPr txBox="1"/>
              <p:nvPr/>
            </p:nvSpPr>
            <p:spPr>
              <a:xfrm>
                <a:off x="171454" y="1450281"/>
                <a:ext cx="8936831" cy="670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 The covariance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depends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covariance between data points is dependent only on how far apart they are, not where they are.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034775-1183-7248-A2F2-03A908528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5" y="790708"/>
                <a:ext cx="11915775" cy="862737"/>
              </a:xfrm>
              <a:prstGeom prst="rect">
                <a:avLst/>
              </a:prstGeom>
              <a:blipFill>
                <a:blip r:embed="rId2"/>
                <a:stretch>
                  <a:fillRect l="-745" t="-2899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BDBF63FC-B5F1-8241-B72A-656846EA4DA0}"/>
                  </a:ext>
                </a:extLst>
              </p:cNvPr>
              <p:cNvSpPr txBox="1"/>
              <p:nvPr/>
            </p:nvSpPr>
            <p:spPr>
              <a:xfrm>
                <a:off x="3226276" y="2117473"/>
                <a:ext cx="30245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𝑁𝑜𝑡𝑎𝑡𝑖𝑜𝑛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𝐶𝑜𝑟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BF63FC-B5F1-8241-B72A-656846EA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01" y="1680296"/>
                <a:ext cx="4142352" cy="369332"/>
              </a:xfrm>
              <a:prstGeom prst="rect">
                <a:avLst/>
              </a:prstGeom>
              <a:blipFill>
                <a:blip r:embed="rId3"/>
                <a:stretch>
                  <a:fillRect t="-6897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C30BBC6-1646-5B43-96E5-0A826395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570" y="2399419"/>
            <a:ext cx="3686175" cy="1971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52787F1-99F8-0D45-8B61-01A54E19714E}"/>
              </a:ext>
            </a:extLst>
          </p:cNvPr>
          <p:cNvSpPr/>
          <p:nvPr/>
        </p:nvSpPr>
        <p:spPr>
          <a:xfrm>
            <a:off x="3182542" y="2498691"/>
            <a:ext cx="1697588" cy="150534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7C7AF94-8EFC-4349-BFCF-BE53502A1CC5}"/>
              </a:ext>
            </a:extLst>
          </p:cNvPr>
          <p:cNvSpPr/>
          <p:nvPr/>
        </p:nvSpPr>
        <p:spPr>
          <a:xfrm>
            <a:off x="4880129" y="2498690"/>
            <a:ext cx="1634971" cy="1505348"/>
          </a:xfrm>
          <a:prstGeom prst="rect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9514D0C-F3A4-6D43-948F-D0526696AE41}"/>
              </a:ext>
            </a:extLst>
          </p:cNvPr>
          <p:cNvSpPr/>
          <p:nvPr/>
        </p:nvSpPr>
        <p:spPr>
          <a:xfrm>
            <a:off x="825949" y="5684375"/>
            <a:ext cx="3660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432FF"/>
                </a:solidFill>
              </a:rPr>
              <a:t>acf</a:t>
            </a:r>
            <a:r>
              <a:rPr lang="en-US" dirty="0">
                <a:solidFill>
                  <a:srgbClr val="0432FF"/>
                </a:solidFill>
              </a:rPr>
              <a:t>(Realization[1:250],plot = TRUE)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821F07A-95D5-3643-8828-A4B5B2FB3F29}"/>
              </a:ext>
            </a:extLst>
          </p:cNvPr>
          <p:cNvSpPr/>
          <p:nvPr/>
        </p:nvSpPr>
        <p:spPr>
          <a:xfrm>
            <a:off x="5688823" y="5684375"/>
            <a:ext cx="392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acf</a:t>
            </a:r>
            <a:r>
              <a:rPr lang="en-US" dirty="0">
                <a:solidFill>
                  <a:srgbClr val="FF0000"/>
                </a:solidFill>
              </a:rPr>
              <a:t>(Realization[251:500],plot = TRUE)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7BF3E1D-4DF1-6145-915A-300392229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7055" y="4556392"/>
            <a:ext cx="2083217" cy="1171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A927987-350E-5747-B1A5-20EE80C277F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9108" y="4553712"/>
            <a:ext cx="2084832" cy="1172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C926C55-93A3-D04E-9B8D-247B39BE8E69}"/>
              </a:ext>
            </a:extLst>
          </p:cNvPr>
          <p:cNvSpPr/>
          <p:nvPr/>
        </p:nvSpPr>
        <p:spPr>
          <a:xfrm>
            <a:off x="2817845" y="704636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 rhoHat1stHalf = </a:t>
            </a:r>
            <a:r>
              <a:rPr lang="en-US" dirty="0" err="1"/>
              <a:t>acf</a:t>
            </a:r>
            <a:r>
              <a:rPr lang="en-US" dirty="0"/>
              <a:t>(Realization[1:250])</a:t>
            </a:r>
          </a:p>
          <a:p>
            <a:r>
              <a:rPr lang="en-US" dirty="0"/>
              <a:t>&gt; rhoHat2ndHalf = </a:t>
            </a:r>
            <a:r>
              <a:rPr lang="en-US" dirty="0" err="1"/>
              <a:t>acf</a:t>
            </a:r>
            <a:r>
              <a:rPr lang="en-US" dirty="0"/>
              <a:t>(Realization[251:500])</a:t>
            </a:r>
          </a:p>
          <a:p>
            <a:r>
              <a:rPr lang="en-US" dirty="0"/>
              <a:t>&gt; plot(rhoHat1stHalf,type = "</a:t>
            </a:r>
            <a:r>
              <a:rPr lang="en-US" dirty="0" err="1"/>
              <a:t>h",col</a:t>
            </a:r>
            <a:r>
              <a:rPr lang="en-US" dirty="0"/>
              <a:t> = "blue",</a:t>
            </a:r>
            <a:r>
              <a:rPr lang="en-US" dirty="0" err="1"/>
              <a:t>lwd</a:t>
            </a:r>
            <a:r>
              <a:rPr lang="en-US" dirty="0"/>
              <a:t> = 5)</a:t>
            </a:r>
          </a:p>
          <a:p>
            <a:r>
              <a:rPr lang="en-US" dirty="0"/>
              <a:t>&gt; plot(rhoHat2ndHalf,type = "</a:t>
            </a:r>
            <a:r>
              <a:rPr lang="en-US" dirty="0" err="1"/>
              <a:t>h",col</a:t>
            </a:r>
            <a:r>
              <a:rPr lang="en-US" dirty="0"/>
              <a:t> = "red",</a:t>
            </a:r>
            <a:r>
              <a:rPr lang="en-US" dirty="0" err="1"/>
              <a:t>lwd</a:t>
            </a:r>
            <a:r>
              <a:rPr lang="en-US" dirty="0"/>
              <a:t> = 5)</a:t>
            </a:r>
          </a:p>
        </p:txBody>
      </p:sp>
    </p:spTree>
    <p:extLst>
      <p:ext uri="{BB962C8B-B14F-4D97-AF65-F5344CB8AC3E}">
        <p14:creationId xmlns:p14="http://schemas.microsoft.com/office/powerpoint/2010/main" val="166337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26628 -0.0020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-11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27539 -0.0011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78094DD-E5BD-0F4F-9C44-25FFBF1B64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83" y="2440265"/>
            <a:ext cx="3929634" cy="186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A6034775-1183-7248-A2F2-03A9085284F7}"/>
                  </a:ext>
                </a:extLst>
              </p:cNvPr>
              <p:cNvSpPr txBox="1"/>
              <p:nvPr/>
            </p:nvSpPr>
            <p:spPr>
              <a:xfrm>
                <a:off x="171454" y="1450281"/>
                <a:ext cx="8936831" cy="670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3.  The covariance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depends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he covariance between data points is dependent only on how far apart they are, not where they are.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034775-1183-7248-A2F2-03A908528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5" y="790708"/>
                <a:ext cx="11915775" cy="862737"/>
              </a:xfrm>
              <a:prstGeom prst="rect">
                <a:avLst/>
              </a:prstGeom>
              <a:blipFill>
                <a:blip r:embed="rId4"/>
                <a:stretch>
                  <a:fillRect l="-745" t="-2899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BDBF63FC-B5F1-8241-B72A-656846EA4DA0}"/>
                  </a:ext>
                </a:extLst>
              </p:cNvPr>
              <p:cNvSpPr txBox="1"/>
              <p:nvPr/>
            </p:nvSpPr>
            <p:spPr>
              <a:xfrm>
                <a:off x="2857438" y="2104240"/>
                <a:ext cx="30245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𝑁𝑜𝑡𝑎𝑡𝑖𝑜𝑛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𝐶𝑜𝑟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BF63FC-B5F1-8241-B72A-656846EA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17" y="1662653"/>
                <a:ext cx="4023602" cy="369332"/>
              </a:xfrm>
              <a:prstGeom prst="rect">
                <a:avLst/>
              </a:prstGeom>
              <a:blipFill>
                <a:blip r:embed="rId5"/>
                <a:stretch>
                  <a:fillRect l="-1262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52787F1-99F8-0D45-8B61-01A54E19714E}"/>
              </a:ext>
            </a:extLst>
          </p:cNvPr>
          <p:cNvSpPr/>
          <p:nvPr/>
        </p:nvSpPr>
        <p:spPr>
          <a:xfrm>
            <a:off x="2965516" y="2541249"/>
            <a:ext cx="1752315" cy="1446610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7C7AF94-8EFC-4349-BFCF-BE53502A1CC5}"/>
              </a:ext>
            </a:extLst>
          </p:cNvPr>
          <p:cNvSpPr/>
          <p:nvPr/>
        </p:nvSpPr>
        <p:spPr>
          <a:xfrm>
            <a:off x="4717831" y="2541248"/>
            <a:ext cx="1770893" cy="1446610"/>
          </a:xfrm>
          <a:prstGeom prst="rect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9513049-ECC0-424A-989D-0B3328A11127}"/>
              </a:ext>
            </a:extLst>
          </p:cNvPr>
          <p:cNvSpPr/>
          <p:nvPr/>
        </p:nvSpPr>
        <p:spPr>
          <a:xfrm>
            <a:off x="4982070" y="702881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plot(</a:t>
            </a:r>
            <a:r>
              <a:rPr lang="en-US" dirty="0" err="1"/>
              <a:t>seq</a:t>
            </a:r>
            <a:r>
              <a:rPr lang="en-US" dirty="0"/>
              <a:t>(0,10),</a:t>
            </a:r>
            <a:r>
              <a:rPr lang="en-US" dirty="0" err="1"/>
              <a:t>acf</a:t>
            </a:r>
            <a:r>
              <a:rPr lang="en-US" dirty="0"/>
              <a:t>(aa[1:200],plot = </a:t>
            </a:r>
            <a:r>
              <a:rPr lang="en-US" dirty="0" err="1"/>
              <a:t>FALSE,lag.max</a:t>
            </a:r>
            <a:r>
              <a:rPr lang="en-US" dirty="0"/>
              <a:t> = 10)$</a:t>
            </a:r>
            <a:r>
              <a:rPr lang="en-US" dirty="0" err="1"/>
              <a:t>acf</a:t>
            </a:r>
            <a:r>
              <a:rPr lang="en-US" dirty="0"/>
              <a:t>, type = "l", col = "blue")</a:t>
            </a:r>
          </a:p>
          <a:p>
            <a:r>
              <a:rPr lang="en-US" dirty="0"/>
              <a:t>&gt; plot(</a:t>
            </a:r>
            <a:r>
              <a:rPr lang="en-US" dirty="0" err="1"/>
              <a:t>seq</a:t>
            </a:r>
            <a:r>
              <a:rPr lang="en-US" dirty="0"/>
              <a:t>(0,10),</a:t>
            </a:r>
            <a:r>
              <a:rPr lang="en-US" dirty="0" err="1"/>
              <a:t>acf</a:t>
            </a:r>
            <a:r>
              <a:rPr lang="en-US" dirty="0"/>
              <a:t>(aa[300:500],plot = </a:t>
            </a:r>
            <a:r>
              <a:rPr lang="en-US" dirty="0" err="1"/>
              <a:t>FALSE,lag.max</a:t>
            </a:r>
            <a:r>
              <a:rPr lang="en-US" dirty="0"/>
              <a:t> = 10)$</a:t>
            </a:r>
            <a:r>
              <a:rPr lang="en-US" dirty="0" err="1"/>
              <a:t>acf</a:t>
            </a:r>
            <a:r>
              <a:rPr lang="en-US" dirty="0"/>
              <a:t>, type = "l", col = "red")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30858A-B6B5-2542-BA71-892DA3A5CE9D}"/>
              </a:ext>
            </a:extLst>
          </p:cNvPr>
          <p:cNvSpPr/>
          <p:nvPr/>
        </p:nvSpPr>
        <p:spPr>
          <a:xfrm>
            <a:off x="5210636" y="5681744"/>
            <a:ext cx="492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acf</a:t>
            </a:r>
            <a:r>
              <a:rPr lang="en-US" dirty="0"/>
              <a:t>(doppler[251:500],plot = </a:t>
            </a:r>
            <a:r>
              <a:rPr lang="en-US" dirty="0" err="1"/>
              <a:t>TRUE,ylim</a:t>
            </a:r>
            <a:r>
              <a:rPr lang="en-US" dirty="0"/>
              <a:t> = c(-1,1))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3CEB6F8-7A9C-2648-9A23-1213282F40C7}"/>
              </a:ext>
            </a:extLst>
          </p:cNvPr>
          <p:cNvSpPr/>
          <p:nvPr/>
        </p:nvSpPr>
        <p:spPr>
          <a:xfrm>
            <a:off x="3814539" y="4252851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 doppler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07E2DE4-351B-7F47-92D6-B8AE512CE95B}"/>
              </a:ext>
            </a:extLst>
          </p:cNvPr>
          <p:cNvSpPr/>
          <p:nvPr/>
        </p:nvSpPr>
        <p:spPr>
          <a:xfrm>
            <a:off x="539602" y="5693825"/>
            <a:ext cx="4652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acf</a:t>
            </a:r>
            <a:r>
              <a:rPr lang="en-US" dirty="0"/>
              <a:t>(doppler[1:251],plot = </a:t>
            </a:r>
            <a:r>
              <a:rPr lang="en-US" dirty="0" err="1"/>
              <a:t>TRUE,ylim</a:t>
            </a:r>
            <a:r>
              <a:rPr lang="en-US" dirty="0"/>
              <a:t> = c(-1,1))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6ED4817-F905-E445-81D0-4584C8909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339" y="4574144"/>
            <a:ext cx="2304274" cy="1119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D32C4B3-BC92-C64B-8617-002264D6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7124" y="4577101"/>
            <a:ext cx="2310838" cy="11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4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25351 -0.0074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-3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27722 -0.006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/>
      <p:bldP spid="11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Are Our Data sets</a:t>
            </a:r>
            <a:br>
              <a:rPr lang="en-US" dirty="0" smtClean="0"/>
            </a:br>
            <a:r>
              <a:rPr lang="en-US" dirty="0" smtClean="0"/>
              <a:t>Stationary???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213225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1828800"/>
            <a:ext cx="418782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Without complicating things too much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Correlated observations is tougher on hypothesis testing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It should be helpful to predict future values in time (they are correlated)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Forecasting a time series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Differences between forecasts from different models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Stationary - predictions regress towards a mean - 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Predictions from nonstationary models do not</a:t>
            </a:r>
          </a:p>
          <a:p>
            <a:pPr marL="1097280" lvl="3" indent="-182880" eaLnBrk="1" fontAlgn="auto" hangingPunct="1">
              <a:spcAft>
                <a:spcPts val="0"/>
              </a:spcAft>
              <a:buClr>
                <a:schemeClr val="accent4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 (explanatory variables, transformation to stationary (differencing, the “I” in ARIMA,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Time Series Summary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Are Our Data sets</a:t>
            </a:r>
            <a:br>
              <a:rPr lang="en-US" dirty="0" smtClean="0"/>
            </a:br>
            <a:r>
              <a:rPr lang="en-US" dirty="0" smtClean="0"/>
              <a:t>Stationary???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213225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1828800"/>
            <a:ext cx="418782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576888" y="3338512"/>
            <a:ext cx="213995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1265238" y="3306762"/>
            <a:ext cx="2139950" cy="421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Differencing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Lag1  (1</a:t>
            </a:r>
            <a:r>
              <a:rPr lang="en-US" baseline="30000" dirty="0" smtClean="0"/>
              <a:t>st</a:t>
            </a:r>
            <a:r>
              <a:rPr lang="en-US" dirty="0" smtClean="0"/>
              <a:t> difference)  - Response is now the change from time x to its previous time point – wandering behavior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Sometimes you need to take the difference again (difference of differences)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Seasonal Differencing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Log transform (Sharp peaks and wide valleys)</a:t>
            </a: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Model deterministic behavior out (aka get the residuals to be stationary)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We used time as a covariate in the HW for Melanoma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Regress explanatory variables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Nonlinear  sinusoidal regression over time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How do we Get to Stationary?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Overall there are many different ways besides AR(1) that could be appropriate </a:t>
            </a:r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Dr. McGee went over some of these: MA, ARMA, </a:t>
            </a:r>
            <a:r>
              <a:rPr lang="en-US" dirty="0" err="1" smtClean="0"/>
              <a:t>ARIMA,etc</a:t>
            </a:r>
            <a:r>
              <a:rPr lang="en-US" dirty="0" smtClean="0"/>
              <a:t>.  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AR(1) models are the only ones you can handle based on the methods in the text.  Proc </a:t>
            </a:r>
            <a:r>
              <a:rPr lang="en-US" dirty="0" err="1" smtClean="0"/>
              <a:t>autoreg</a:t>
            </a:r>
            <a:r>
              <a:rPr lang="en-US" dirty="0" smtClean="0"/>
              <a:t> (and ARIMA) gives you much more options and the algorithm’s used to estimate time series parameters are the appropriate ones.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Once we start getting more complicated, it requires specific estimation techniques (Proc </a:t>
            </a:r>
            <a:r>
              <a:rPr lang="en-US" dirty="0" err="1" smtClean="0"/>
              <a:t>Autoreg</a:t>
            </a:r>
            <a:r>
              <a:rPr lang="en-US" dirty="0" smtClean="0"/>
              <a:t>/ARIMA) to estimate the time series components and then, if we are conducting a regression model, use them in Generalized Least Squares.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Time Series Models</a:t>
            </a:r>
            <a:br>
              <a:rPr lang="en-US" dirty="0" smtClean="0"/>
            </a:br>
            <a:r>
              <a:rPr lang="en-US" dirty="0" smtClean="0"/>
              <a:t>(Once we have stationarity)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0999" y="1719071"/>
            <a:ext cx="8407893" cy="4407408"/>
          </a:xfrm>
          <a:blipFill rotWithShape="0">
            <a:blip r:embed="rId2"/>
            <a:stretch>
              <a:fillRect t="-692" r="-1159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ARIMA Models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Plot the series and explanatory variables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Make a call on if it is stationarity or not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If not, try to get it there by either or all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Differencing the data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Obtain seasonally adjusted data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Model other deterministic behavior through explanatory variables via OLS 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Examine the residuals from this model to see if any autocorrelation still exists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If so, use rule of thumbs or AIC selection procedure to pic an appropriate ARIMA model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After accounting for the serial correlation, re-examine residuals to make sure they are behaving uncorrelated and are normally distributed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Repeat steps above as necessary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Proceed to tests and forecasting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General Workflow of </a:t>
            </a:r>
            <a:r>
              <a:rPr lang="en-US" dirty="0"/>
              <a:t>A</a:t>
            </a:r>
            <a:r>
              <a:rPr lang="en-US" dirty="0" smtClean="0"/>
              <a:t>RIMA </a:t>
            </a:r>
            <a:br>
              <a:rPr lang="en-US" dirty="0" smtClean="0"/>
            </a:br>
            <a:r>
              <a:rPr lang="en-US" dirty="0" smtClean="0"/>
              <a:t>time Series modeling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19263"/>
            <a:ext cx="8534400" cy="4910137"/>
          </a:xfrm>
        </p:spPr>
        <p:txBody>
          <a:bodyPr/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Trends over time can be handled a few different ways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 smtClean="0"/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Analyze lag 1 differences of the dependent variable (nonstationary)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 smtClean="0"/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Higher order AR(p) models can exhibit “trending” behavior (stationary)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 smtClean="0"/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Include time or (a nonlinear function of time) as a covariate in the model (nonstationary)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Dealing with Time TREND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/>
              <a:t>Regression Model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/>
              <a:t>If you have </a:t>
            </a:r>
            <a:r>
              <a:rPr lang="en-US" dirty="0" smtClean="0"/>
              <a:t>explanatory </a:t>
            </a:r>
            <a:r>
              <a:rPr lang="en-US" dirty="0"/>
              <a:t>variables, fit the data using regular regression techniques and obtain the residuals (observed-predicted) 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/>
              <a:t>Assess if there is any serial correlation.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/>
              <a:t>Autocorrelation plots, Partial ACP, Tests involving AR1 (Runs test or Durbin-Watson test)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/>
              <a:t>Rules of thumb to help identify the features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/>
              <a:t>If sufficient evidence exists, we refit the model with </a:t>
            </a:r>
            <a:r>
              <a:rPr lang="en-US" dirty="0" smtClean="0"/>
              <a:t>a time series model using autoregressive processes (auto </a:t>
            </a:r>
            <a:r>
              <a:rPr lang="en-US" dirty="0" err="1" smtClean="0"/>
              <a:t>reg</a:t>
            </a:r>
            <a:r>
              <a:rPr lang="en-US" dirty="0" smtClean="0"/>
              <a:t> w/ </a:t>
            </a:r>
            <a:r>
              <a:rPr lang="en-US" dirty="0" err="1" smtClean="0"/>
              <a:t>nlag</a:t>
            </a:r>
            <a:r>
              <a:rPr lang="en-US" dirty="0" smtClean="0"/>
              <a:t> </a:t>
            </a:r>
            <a:r>
              <a:rPr lang="en-US" dirty="0"/>
              <a:t>option) or possibly multiple models </a:t>
            </a:r>
            <a:r>
              <a:rPr lang="en-US" dirty="0" smtClean="0"/>
              <a:t>from AR to MA and ARIMA.  </a:t>
            </a:r>
            <a:endParaRPr lang="en-US" dirty="0"/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/>
              <a:t>Re-examine residuals to see if serial correlation is removed by looking at the new ACF and PACF </a:t>
            </a:r>
            <a:r>
              <a:rPr lang="en-US" dirty="0" smtClean="0"/>
              <a:t>plots (Don’t forget normality)</a:t>
            </a:r>
            <a:endParaRPr lang="en-US" dirty="0"/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/>
              <a:t>If everything looks good, we can trust the t-test and </a:t>
            </a:r>
            <a:r>
              <a:rPr lang="en-US" dirty="0" err="1"/>
              <a:t>pvalues</a:t>
            </a:r>
            <a:r>
              <a:rPr lang="en-US" dirty="0"/>
              <a:t> </a:t>
            </a:r>
            <a:r>
              <a:rPr lang="en-US" dirty="0" smtClean="0"/>
              <a:t>provided for specific hypothesis test</a:t>
            </a:r>
            <a:endParaRPr lang="en-US" dirty="0"/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Forecasts can be generated to illustrate future predictions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The last two steps can be automated similar to feature selection in Regression</a:t>
            </a: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General Approach to Time Series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Rules of Thumb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752600"/>
          <a:ext cx="8407401" cy="914400"/>
        </p:xfrm>
        <a:graphic>
          <a:graphicData uri="http://schemas.openxmlformats.org/drawingml/2006/table">
            <a:tbl>
              <a:tblPr/>
              <a:tblGrid>
                <a:gridCol w="2802467"/>
                <a:gridCol w="2802467"/>
                <a:gridCol w="2802467"/>
              </a:tblGrid>
              <a:tr h="252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Conditional Mean Model</a:t>
                      </a:r>
                    </a:p>
                  </a:txBody>
                  <a:tcPr marL="26290" marR="26290" marT="31531" marB="3153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ACF</a:t>
                      </a:r>
                    </a:p>
                  </a:txBody>
                  <a:tcPr marL="26290" marR="26290" marT="31531" marB="3153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PACF</a:t>
                      </a:r>
                    </a:p>
                  </a:txBody>
                  <a:tcPr marL="26290" marR="26290" marT="31531" marB="3153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2071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AR(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p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)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Cuts off after 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p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 lags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71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MA(</a:t>
                      </a:r>
                      <a:r>
                        <a:rPr lang="en-US" sz="1200" i="1" dirty="0">
                          <a:solidFill>
                            <a:srgbClr val="404040"/>
                          </a:solidFill>
                          <a:effectLst/>
                        </a:rPr>
                        <a:t>q</a:t>
                      </a:r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)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Cuts off after </a:t>
                      </a:r>
                      <a:r>
                        <a:rPr lang="en-US" sz="1200" i="1" dirty="0">
                          <a:solidFill>
                            <a:srgbClr val="404040"/>
                          </a:solidFill>
                          <a:effectLst/>
                        </a:rPr>
                        <a:t>q</a:t>
                      </a:r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 lags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71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ARMA(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p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,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q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)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9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334543" y="1427957"/>
            <a:ext cx="2474913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Rules of Thumb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9875" y="1676400"/>
          <a:ext cx="8407401" cy="914400"/>
        </p:xfrm>
        <a:graphic>
          <a:graphicData uri="http://schemas.openxmlformats.org/drawingml/2006/table">
            <a:tbl>
              <a:tblPr/>
              <a:tblGrid>
                <a:gridCol w="2802467"/>
                <a:gridCol w="2802467"/>
                <a:gridCol w="2802467"/>
              </a:tblGrid>
              <a:tr h="252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Conditional Mean Model</a:t>
                      </a:r>
                    </a:p>
                  </a:txBody>
                  <a:tcPr marL="26290" marR="26290" marT="31531" marB="3153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ACF</a:t>
                      </a:r>
                    </a:p>
                  </a:txBody>
                  <a:tcPr marL="26290" marR="26290" marT="31531" marB="3153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PACF</a:t>
                      </a:r>
                    </a:p>
                  </a:txBody>
                  <a:tcPr marL="26290" marR="26290" marT="31531" marB="3153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2071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AR(</a:t>
                      </a:r>
                      <a:r>
                        <a:rPr lang="en-US" sz="1200" i="1" dirty="0">
                          <a:solidFill>
                            <a:srgbClr val="404040"/>
                          </a:solidFill>
                          <a:effectLst/>
                        </a:rPr>
                        <a:t>p</a:t>
                      </a:r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)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Cuts off after 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p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 lags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71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MA(</a:t>
                      </a:r>
                      <a:r>
                        <a:rPr lang="en-US" sz="1200" i="1" dirty="0">
                          <a:solidFill>
                            <a:srgbClr val="404040"/>
                          </a:solidFill>
                          <a:effectLst/>
                        </a:rPr>
                        <a:t>q</a:t>
                      </a:r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)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Cuts off after 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q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 lags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71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ARMA(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p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,</a:t>
                      </a:r>
                      <a:r>
                        <a:rPr lang="en-US" sz="1200" i="1">
                          <a:solidFill>
                            <a:srgbClr val="404040"/>
                          </a:solidFill>
                          <a:effectLst/>
                        </a:rPr>
                        <a:t>q</a:t>
                      </a:r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)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rgbClr val="404040"/>
                          </a:solidFill>
                          <a:effectLst/>
                        </a:rPr>
                        <a:t>Tails off gradually</a:t>
                      </a:r>
                    </a:p>
                  </a:txBody>
                  <a:tcPr marL="26290" marR="26290" marT="15766" marB="1576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893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07519" y="610394"/>
            <a:ext cx="2933700" cy="7808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SUNSPOT DATA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245475" cy="3429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19263"/>
            <a:ext cx="8407400" cy="4910137"/>
          </a:xfrm>
        </p:spPr>
        <p:txBody>
          <a:bodyPr>
            <a:normAutofit lnSpcReduction="10000"/>
          </a:bodyPr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Forecasting </a:t>
            </a:r>
            <a:r>
              <a:rPr lang="en-US" dirty="0"/>
              <a:t>future </a:t>
            </a:r>
            <a:r>
              <a:rPr lang="en-US" dirty="0" smtClean="0"/>
              <a:t>values using previous observations (lags) as predictors</a:t>
            </a: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Evaluating </a:t>
            </a:r>
            <a:r>
              <a:rPr lang="en-US" dirty="0"/>
              <a:t>if </a:t>
            </a:r>
            <a:r>
              <a:rPr lang="en-US" dirty="0" smtClean="0"/>
              <a:t>the </a:t>
            </a:r>
            <a:r>
              <a:rPr lang="en-US" dirty="0"/>
              <a:t>mean of the time series has changed after some point in </a:t>
            </a:r>
            <a:r>
              <a:rPr lang="en-US" dirty="0" smtClean="0"/>
              <a:t>time (regression including an indicator variable dictating when something in the process has changed or perturbed it) </a:t>
            </a: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Evaluating </a:t>
            </a:r>
            <a:r>
              <a:rPr lang="en-US" dirty="0"/>
              <a:t>if other explanatory variables are contributing to </a:t>
            </a:r>
            <a:r>
              <a:rPr lang="en-US" dirty="0" smtClean="0"/>
              <a:t>what’s going on with the dependent variable (and using them for forecasting as well)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This one is tough, I’ll explain in a bit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/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u="sng" dirty="0" smtClean="0"/>
              <a:t>Remember- Time series models assumes you have data that is equally spaced in 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Practical Objectives of Time series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ACF and PACT PLOTS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906044" y="-259556"/>
            <a:ext cx="2474912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55256" y="2293144"/>
            <a:ext cx="2376488" cy="6324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304800" y="169545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/>
              <a:t>ACF</a:t>
            </a:r>
          </a:p>
        </p:txBody>
      </p:sp>
      <p:sp>
        <p:nvSpPr>
          <p:cNvPr id="40965" name="TextBox 6"/>
          <p:cNvSpPr txBox="1">
            <a:spLocks noChangeArrowheads="1"/>
          </p:cNvSpPr>
          <p:nvPr/>
        </p:nvSpPr>
        <p:spPr bwMode="auto">
          <a:xfrm>
            <a:off x="228600" y="43053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/>
              <a:t>PACF</a:t>
            </a:r>
          </a:p>
        </p:txBody>
      </p:sp>
      <p:sp>
        <p:nvSpPr>
          <p:cNvPr id="40966" name="TextBox 4"/>
          <p:cNvSpPr txBox="1">
            <a:spLocks noChangeArrowheads="1"/>
          </p:cNvSpPr>
          <p:nvPr/>
        </p:nvSpPr>
        <p:spPr bwMode="auto">
          <a:xfrm>
            <a:off x="179388" y="2903538"/>
            <a:ext cx="16002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 sz="1000"/>
              <a:t>Comments on Stationarity and what type of model to use</a:t>
            </a:r>
          </a:p>
        </p:txBody>
      </p:sp>
      <p:sp>
        <p:nvSpPr>
          <p:cNvPr id="40967" name="TextBox 8"/>
          <p:cNvSpPr txBox="1">
            <a:spLocks noChangeArrowheads="1"/>
          </p:cNvSpPr>
          <p:nvPr/>
        </p:nvSpPr>
        <p:spPr bwMode="auto">
          <a:xfrm>
            <a:off x="192088" y="5105400"/>
            <a:ext cx="1600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 sz="1000"/>
              <a:t>Comments on Stationarity and what type of model to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I </a:t>
            </a:r>
            <a:r>
              <a:rPr lang="en-US" sz="2400" dirty="0" err="1" smtClean="0"/>
              <a:t>fiT</a:t>
            </a:r>
            <a:r>
              <a:rPr lang="en-US" sz="2400" dirty="0" smtClean="0"/>
              <a:t> a FEW different ARMA Models </a:t>
            </a:r>
            <a:r>
              <a:rPr lang="en-US" sz="2400" dirty="0" err="1" smtClean="0"/>
              <a:t>aND</a:t>
            </a:r>
            <a:r>
              <a:rPr lang="en-US" sz="2400" dirty="0" smtClean="0"/>
              <a:t> LET AIC HELP me DECIDE</a:t>
            </a:r>
            <a:br>
              <a:rPr lang="en-US" sz="2400" dirty="0" smtClean="0"/>
            </a:br>
            <a:r>
              <a:rPr lang="en-US" sz="2400" dirty="0" smtClean="0"/>
              <a:t>(remember we can automate this)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09800" y="1676400"/>
          <a:ext cx="4800601" cy="4572000"/>
        </p:xfrm>
        <a:graphic>
          <a:graphicData uri="http://schemas.openxmlformats.org/drawingml/2006/table">
            <a:tbl>
              <a:tblPr/>
              <a:tblGrid>
                <a:gridCol w="1654813"/>
                <a:gridCol w="786447"/>
                <a:gridCol w="786447"/>
                <a:gridCol w="786447"/>
                <a:gridCol w="78644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Variance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SBC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ARMA(3, 1)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697.2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354.2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362.2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AR(3)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733.5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355.0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361.5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ARMA(3, 2)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701.2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355.4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365.1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AR(4)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724.3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355.5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363.5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ARMA(3, 3)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633.1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357.0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368.3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AR(2)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878.5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365.1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ARMA(2, 2)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826.3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361.1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369.1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ARI(3, 1)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1208.7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362.0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368.4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MA(4)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844.4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362.1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370.1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Residual Diagnostics for ARMA(3,1)</a:t>
            </a: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4950619" y="78581"/>
            <a:ext cx="2409825" cy="560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002213" y="2673350"/>
            <a:ext cx="2306637" cy="560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6" name="TextBox 3"/>
          <p:cNvSpPr txBox="1">
            <a:spLocks noChangeArrowheads="1"/>
          </p:cNvSpPr>
          <p:nvPr/>
        </p:nvSpPr>
        <p:spPr bwMode="auto">
          <a:xfrm>
            <a:off x="231775" y="2516188"/>
            <a:ext cx="22098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/>
              <a:t>Both ACF and PACF exhibit “White Noise” behavior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Note:  If we ran a different model with regression coefficients, we could confidently conduct hypothesis testing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ARMA (3,1) Forecasts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27650" cy="2924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Forecasts for different models</a:t>
            </a:r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74863"/>
            <a:ext cx="2735263" cy="1500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TextBox 3"/>
          <p:cNvSpPr txBox="1">
            <a:spLocks noChangeArrowheads="1"/>
          </p:cNvSpPr>
          <p:nvPr/>
        </p:nvSpPr>
        <p:spPr bwMode="auto">
          <a:xfrm>
            <a:off x="533400" y="16764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/>
              <a:t>AR4</a:t>
            </a:r>
          </a:p>
        </p:txBody>
      </p:sp>
      <p:sp>
        <p:nvSpPr>
          <p:cNvPr id="46084" name="TextBox 5"/>
          <p:cNvSpPr txBox="1">
            <a:spLocks noChangeArrowheads="1"/>
          </p:cNvSpPr>
          <p:nvPr/>
        </p:nvSpPr>
        <p:spPr bwMode="auto">
          <a:xfrm>
            <a:off x="3843338" y="169386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/>
              <a:t>ARIMA(3,1,1)</a:t>
            </a:r>
          </a:p>
        </p:txBody>
      </p:sp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63750"/>
            <a:ext cx="2735263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46288"/>
            <a:ext cx="2770188" cy="151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038600"/>
            <a:ext cx="2735263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8" name="TextBox 9"/>
          <p:cNvSpPr txBox="1">
            <a:spLocks noChangeArrowheads="1"/>
          </p:cNvSpPr>
          <p:nvPr/>
        </p:nvSpPr>
        <p:spPr bwMode="auto">
          <a:xfrm>
            <a:off x="3824288" y="3657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/>
              <a:t>ARIMA(2,1,2)</a:t>
            </a:r>
          </a:p>
        </p:txBody>
      </p:sp>
      <p:sp>
        <p:nvSpPr>
          <p:cNvPr id="46089" name="TextBox 10"/>
          <p:cNvSpPr txBox="1">
            <a:spLocks noChangeArrowheads="1"/>
          </p:cNvSpPr>
          <p:nvPr/>
        </p:nvSpPr>
        <p:spPr bwMode="auto">
          <a:xfrm>
            <a:off x="6934200" y="1704975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/>
              <a:t>ARMA(3,1)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 smtClean="0"/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/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 smtClean="0"/>
          </a:p>
          <a:p>
            <a:pPr marL="45720" indent="0" algn="ctr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/>
              <a:t>Melanoma Data Dealing with a Trend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Plot the DATA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607425" cy="360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We have to make a call (No model selection can really help with this)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Is it stationary or not?  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Expert Knowledge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ACF Plots that do not ”die” out over lags is an indicator of </a:t>
            </a:r>
            <a:r>
              <a:rPr lang="en-US" dirty="0" err="1" smtClean="0"/>
              <a:t>nonstatioarity</a:t>
            </a:r>
            <a:endParaRPr lang="en-US" dirty="0" smtClean="0"/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If yes, you go into model building with AR, MA, ARMA, ARIMA,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If no, we have to make it stationary</a:t>
            </a:r>
            <a:endParaRPr lang="en-US" dirty="0"/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Take a first difference ARIMA (analyze the change from one observation to the next)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Include time as a covariate (y=b0+b1*year)</a:t>
            </a:r>
            <a:endParaRPr lang="en-US" dirty="0"/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Dealing with Trend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Residual plotted over time after including Year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Finishing an analysis with time as a covariate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772001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82750"/>
            <a:ext cx="8407400" cy="4406900"/>
          </a:xfrm>
        </p:spPr>
        <p:txBody>
          <a:bodyPr/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ACF without time in the model.  Long drawn out patterns is an indicator of not being stationary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ACF with time included  (Both still suggest auto regressive)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ACF Plots</a:t>
            </a:r>
            <a:endParaRPr lang="en-US" dirty="0"/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352800" y="-381000"/>
            <a:ext cx="16764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210718" y="2015332"/>
            <a:ext cx="1928813" cy="734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Forecasting future </a:t>
            </a:r>
            <a:r>
              <a:rPr lang="en-US" dirty="0" smtClean="0"/>
              <a:t>values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57150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Without time included in the model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With time included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PACF Plots</a:t>
            </a:r>
            <a:endParaRPr lang="en-US" dirty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07594" y="-635794"/>
            <a:ext cx="1809750" cy="795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594100" y="1679575"/>
            <a:ext cx="1852613" cy="794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 smtClean="0"/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err="1" smtClean="0"/>
              <a:t>Proc</a:t>
            </a:r>
            <a:r>
              <a:rPr lang="en-US" dirty="0" smtClean="0"/>
              <a:t> </a:t>
            </a:r>
            <a:r>
              <a:rPr lang="en-US" dirty="0" err="1" smtClean="0"/>
              <a:t>autoreg</a:t>
            </a:r>
            <a:r>
              <a:rPr lang="en-US" dirty="0" smtClean="0"/>
              <a:t> data=melanoma;</a:t>
            </a:r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/>
              <a:t>   model melanoma=time  / </a:t>
            </a:r>
            <a:r>
              <a:rPr lang="en-US" dirty="0" err="1" smtClean="0"/>
              <a:t>nlag</a:t>
            </a:r>
            <a:r>
              <a:rPr lang="en-US" dirty="0" smtClean="0"/>
              <a:t>=1;</a:t>
            </a:r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/>
              <a:t>Run;</a:t>
            </a:r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/>
          </a:p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smtClean="0"/>
              <a:t>What makes the proc different from the filter method in the videos?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It estimates the filtering parameters in a better way.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It does this in one step versus stepwise fitting things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Uses the autocorrelation(filter) parameters to better estimate the regression coefficients (generalized least squares)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Fit the Model with an AR(1)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Check New Residuals</a:t>
            </a: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1378744" y="602456"/>
            <a:ext cx="2286000" cy="44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395119" y="2986881"/>
            <a:ext cx="2362200" cy="477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19263"/>
            <a:ext cx="8534400" cy="5138737"/>
          </a:xfrm>
        </p:spPr>
        <p:txBody>
          <a:bodyPr>
            <a:normAutofit fontScale="85000" lnSpcReduction="20000"/>
          </a:bodyPr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Since we are comfortable that the residual are behaving like uncorrelated data.  If needed, we can take a look at the statistical results since we are much more confident with the estimate and its standard error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If the pattern in ACF and PACF is not clear, we can use AIC and BIC to help us select, or use an automated procedure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PROC AUTOREG only handles AR,  if you feel it is ARMA, MA, or ARIMA then there are other PROCs such as PROC ARIMA that can do it.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PROC AUTOREG also provides model selection technique such as forward, backward, etc.  Doesn’t have LASSO and LARS though.  Doesn’t provide to easy of a way to lag predictors etc.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If you want to formally test if autocorrelation exists you can conduct the </a:t>
            </a:r>
            <a:r>
              <a:rPr lang="en-US" u="sng" dirty="0" smtClean="0"/>
              <a:t>Durbin-Watson tests </a:t>
            </a:r>
            <a:r>
              <a:rPr lang="en-US" dirty="0"/>
              <a:t>using the </a:t>
            </a:r>
            <a:r>
              <a:rPr lang="en-US" dirty="0" err="1" smtClean="0"/>
              <a:t>dw</a:t>
            </a:r>
            <a:r>
              <a:rPr lang="en-US" dirty="0" smtClean="0"/>
              <a:t> and </a:t>
            </a:r>
            <a:r>
              <a:rPr lang="en-US" dirty="0" err="1" smtClean="0"/>
              <a:t>dwprob</a:t>
            </a:r>
            <a:r>
              <a:rPr lang="en-US" dirty="0"/>
              <a:t> </a:t>
            </a:r>
            <a:r>
              <a:rPr lang="en-US" dirty="0" smtClean="0"/>
              <a:t>options in the model statement of PROC AUTOREG</a:t>
            </a: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 smtClean="0"/>
              <a:t>Remember that including covariates makes the series not stationary so be mindful of what that means in terms of how that effects forecasting</a:t>
            </a:r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 smtClean="0"/>
          </a:p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 smtClean="0"/>
              <a:t>Hypothesis testing and other notes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 smtClean="0"/>
              <a:t>All models produce reasonable Residuals</a:t>
            </a:r>
            <a:br>
              <a:rPr lang="en-US" sz="2000" dirty="0" smtClean="0"/>
            </a:br>
            <a:r>
              <a:rPr lang="en-US" sz="2000" dirty="0" smtClean="0"/>
              <a:t>(2 on Right are suspect due to Stationarity concerns)</a:t>
            </a:r>
            <a:endParaRPr lang="en-US" sz="20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2198688"/>
            <a:ext cx="34893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98688"/>
            <a:ext cx="3498850" cy="1992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4648200"/>
            <a:ext cx="3433762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4648200"/>
            <a:ext cx="3444875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6" name="TextBox 6"/>
          <p:cNvSpPr txBox="1">
            <a:spLocks noChangeArrowheads="1"/>
          </p:cNvSpPr>
          <p:nvPr/>
        </p:nvSpPr>
        <p:spPr bwMode="auto">
          <a:xfrm>
            <a:off x="1196975" y="170815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r>
              <a:rPr lang="en-US" altLang="en-US"/>
              <a:t>ARIMA(0,1,0)</a:t>
            </a:r>
          </a:p>
        </p:txBody>
      </p:sp>
      <p:sp>
        <p:nvSpPr>
          <p:cNvPr id="56327" name="TextBox 7"/>
          <p:cNvSpPr txBox="1">
            <a:spLocks noChangeArrowheads="1"/>
          </p:cNvSpPr>
          <p:nvPr/>
        </p:nvSpPr>
        <p:spPr bwMode="auto">
          <a:xfrm>
            <a:off x="5483225" y="1770063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algn="ctr" eaLnBrk="1" hangingPunct="1"/>
            <a:r>
              <a:rPr lang="en-US" altLang="en-US"/>
              <a:t>AR(1)</a:t>
            </a:r>
          </a:p>
        </p:txBody>
      </p:sp>
      <p:sp>
        <p:nvSpPr>
          <p:cNvPr id="56328" name="TextBox 8"/>
          <p:cNvSpPr txBox="1">
            <a:spLocks noChangeArrowheads="1"/>
          </p:cNvSpPr>
          <p:nvPr/>
        </p:nvSpPr>
        <p:spPr bwMode="auto">
          <a:xfrm>
            <a:off x="5410200" y="4235450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algn="ctr" eaLnBrk="1" hangingPunct="1"/>
            <a:r>
              <a:rPr lang="en-US" altLang="en-US"/>
              <a:t>AR(4)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914400" y="5257800"/>
            <a:ext cx="274320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0" name="TextBox 11"/>
          <p:cNvSpPr txBox="1">
            <a:spLocks noChangeArrowheads="1"/>
          </p:cNvSpPr>
          <p:nvPr/>
        </p:nvSpPr>
        <p:spPr bwMode="auto">
          <a:xfrm>
            <a:off x="381000" y="4370388"/>
            <a:ext cx="33766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algn="ctr" eaLnBrk="1" hangingPunct="1"/>
            <a:r>
              <a:rPr lang="en-US" altLang="en-US" sz="1200"/>
              <a:t>Including Time as an Explanatory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Testing if the Series has shifted</a:t>
            </a:r>
            <a:br>
              <a:rPr lang="en-US" sz="2800" dirty="0" smtClean="0"/>
            </a:br>
            <a:r>
              <a:rPr lang="en-US" sz="2800" dirty="0" smtClean="0"/>
              <a:t>Ex: Total Revenue after an advertising Campaign</a:t>
            </a:r>
            <a:endParaRPr lang="en-US" sz="2800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09813"/>
            <a:ext cx="8407400" cy="4341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28600" y="4267200"/>
            <a:ext cx="8305800" cy="2862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</a:defRPr>
            </a:lvl9pPr>
          </a:lstStyle>
          <a:p>
            <a:pPr eaLnBrk="1" hangingPunct="1"/>
            <a:endParaRPr lang="en-US" altLang="en-US" b="1"/>
          </a:p>
          <a:p>
            <a:pPr eaLnBrk="1" hangingPunct="1"/>
            <a:r>
              <a:rPr lang="en-US" altLang="en-US" b="1"/>
              <a:t>Claudie Beaulieu, </a:t>
            </a:r>
          </a:p>
          <a:p>
            <a:pPr eaLnBrk="1" hangingPunct="1"/>
            <a:r>
              <a:rPr lang="en-US" altLang="en-US" b="1"/>
              <a:t>Jie Chen and </a:t>
            </a:r>
          </a:p>
          <a:p>
            <a:pPr eaLnBrk="1" hangingPunct="1"/>
            <a:r>
              <a:rPr lang="en-US" altLang="en-US" b="1"/>
              <a:t>Jorge L. Sarmiento</a:t>
            </a:r>
            <a:endParaRPr lang="en-US" altLang="en-US"/>
          </a:p>
          <a:p>
            <a:pPr eaLnBrk="1" hangingPunct="1"/>
            <a:r>
              <a:rPr lang="en-US" altLang="en-US" b="1" u="sng"/>
              <a:t>Change-point analysis as a tool to detect abrupt climate variations</a:t>
            </a:r>
          </a:p>
          <a:p>
            <a:pPr eaLnBrk="1" hangingPunct="1"/>
            <a:r>
              <a:rPr lang="en-US" altLang="en-US" b="1"/>
              <a:t>Philosophical Transactions of the Royal Society (</a:t>
            </a:r>
            <a:r>
              <a:rPr lang="en-US" altLang="en-US" i="1"/>
              <a:t>2012)</a:t>
            </a:r>
          </a:p>
          <a:p>
            <a:pPr eaLnBrk="1" hangingPunct="1"/>
            <a:endParaRPr lang="en-US" altLang="en-US" b="1" i="1"/>
          </a:p>
          <a:p>
            <a:pPr eaLnBrk="1" hangingPunct="1"/>
            <a:endParaRPr lang="en-US" altLang="en-US" b="1" i="1"/>
          </a:p>
          <a:p>
            <a:pPr eaLnBrk="1" hangingPunct="1"/>
            <a:endParaRPr lang="en-US" altLang="en-US" b="1" i="1"/>
          </a:p>
          <a:p>
            <a:pPr eaLnBrk="1" hangingPunct="1"/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eaLnBrk="1" fontAlgn="auto" hangingPunct="1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en-US" dirty="0"/>
              <a:t>Evaluating if other explanatory variables are contributing to what’s going on with the dependent variable (and using them for forecasting as well)</a:t>
            </a:r>
          </a:p>
          <a:p>
            <a:pPr marL="548640" lvl="1" indent="-182880" eaLnBrk="1" fontAlgn="auto" hangingPunct="1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smtClean="0"/>
              <a:t>This one, to me is tough, because….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en-US" dirty="0" smtClean="0"/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explanatory variables are time series themselves (all should be stationary)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en-US" dirty="0" smtClean="0"/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explanatory variables need to be lagged so that they can effectively be used in prediction of future outcomes in a natural way</a:t>
            </a:r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en-US" dirty="0" smtClean="0"/>
          </a:p>
          <a:p>
            <a:pPr marL="822960" lvl="2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See the SAS document I provided to help in selecting lagged predictors (LAG-O-</a:t>
            </a:r>
            <a:r>
              <a:rPr lang="en-US" dirty="0" err="1" smtClean="0"/>
              <a:t>Matic</a:t>
            </a:r>
            <a:r>
              <a:rPr lang="en-US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Multiple Regression with Time Series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</a:t>
            </a:r>
            <a:r>
              <a:rPr lang="en-US" dirty="0" err="1" smtClean="0"/>
              <a:t>AutoCorrelation</a:t>
            </a:r>
            <a:r>
              <a:rPr lang="en-US" dirty="0" smtClean="0"/>
              <a:t> Plot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id">
    <a:dk1>
      <a:sysClr val="windowText" lastClr="000000"/>
    </a:dk1>
    <a:lt1>
      <a:sysClr val="window" lastClr="FFFFFF"/>
    </a:lt1>
    <a:dk2>
      <a:srgbClr val="534949"/>
    </a:dk2>
    <a:lt2>
      <a:srgbClr val="CCD1B9"/>
    </a:lt2>
    <a:accent1>
      <a:srgbClr val="C66951"/>
    </a:accent1>
    <a:accent2>
      <a:srgbClr val="BF974D"/>
    </a:accent2>
    <a:accent3>
      <a:srgbClr val="928B70"/>
    </a:accent3>
    <a:accent4>
      <a:srgbClr val="87706B"/>
    </a:accent4>
    <a:accent5>
      <a:srgbClr val="94734E"/>
    </a:accent5>
    <a:accent6>
      <a:srgbClr val="6F777D"/>
    </a:accent6>
    <a:hlink>
      <a:srgbClr val="CC9900"/>
    </a:hlink>
    <a:folHlink>
      <a:srgbClr val="C0C0C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5891</TotalTime>
  <Words>3131</Words>
  <Application>Microsoft Macintosh PowerPoint</Application>
  <PresentationFormat>On-screen Show (4:3)</PresentationFormat>
  <Paragraphs>479</Paragraphs>
  <Slides>64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Calibri</vt:lpstr>
      <vt:lpstr>Calibri Light</vt:lpstr>
      <vt:lpstr>Cambria Math</vt:lpstr>
      <vt:lpstr>Franklin Gothic Medium</vt:lpstr>
      <vt:lpstr>ＭＳ Ｐゴシック</vt:lpstr>
      <vt:lpstr>Wingdings</vt:lpstr>
      <vt:lpstr>Wingdings 2</vt:lpstr>
      <vt:lpstr>Arial</vt:lpstr>
      <vt:lpstr>Grid</vt:lpstr>
      <vt:lpstr>Office Theme</vt:lpstr>
      <vt:lpstr>Live Session 4</vt:lpstr>
      <vt:lpstr>A High Level View</vt:lpstr>
      <vt:lpstr>Time Series Summary</vt:lpstr>
      <vt:lpstr>Time Series Summary</vt:lpstr>
      <vt:lpstr>Practical Objectives of Time series</vt:lpstr>
      <vt:lpstr>Forecasting future values </vt:lpstr>
      <vt:lpstr>Testing if the Series has shifted Ex: Total Revenue after an advertising Campaign</vt:lpstr>
      <vt:lpstr>Multiple Regression with Time Series</vt:lpstr>
      <vt:lpstr>THE AutoCorrelation Plot</vt:lpstr>
      <vt:lpstr>Recall: Correlation</vt:lpstr>
      <vt:lpstr>Example: Lag(1) Autocorrelation</vt:lpstr>
      <vt:lpstr>Example: Lag(1) Autocorrelation</vt:lpstr>
      <vt:lpstr>Example: Lag(1) Autocorrelation</vt:lpstr>
      <vt:lpstr>Example: Lag(1) Autocorrelation</vt:lpstr>
      <vt:lpstr>Example: Lag(1) Autocorrelation</vt:lpstr>
      <vt:lpstr>Example: Lag(1) Autocorrelation</vt:lpstr>
      <vt:lpstr>Example: Lag(1) Autocorrelation</vt:lpstr>
      <vt:lpstr>Example: Lag(1) Autocorrelation</vt:lpstr>
      <vt:lpstr>Example: Lag(1) Autocorrelation</vt:lpstr>
      <vt:lpstr>Autocorrelation of Time Series with Dependent Observations (Lag = 1)</vt:lpstr>
      <vt:lpstr>Example: Lag(5) Autocorrelation</vt:lpstr>
      <vt:lpstr>Example: Lag(5) Autocorrelation</vt:lpstr>
      <vt:lpstr>Example: Lag(5) Autocorrelation</vt:lpstr>
      <vt:lpstr>Example: Lag(5) Autocorrelation</vt:lpstr>
      <vt:lpstr>Example: Lag(5) Autocorrelation</vt:lpstr>
      <vt:lpstr>Example: Lag(5) Autocorrelation</vt:lpstr>
      <vt:lpstr>Example: Lag(5) Autocorrelation</vt:lpstr>
      <vt:lpstr>Autocorrelation of Time Series with Dependent Observations with TSWGE (Lag = 5)</vt:lpstr>
      <vt:lpstr>PowerPoint Presentation</vt:lpstr>
      <vt:lpstr>ACF and PACF give you insight on what time series models to run.</vt:lpstr>
      <vt:lpstr>What is Stationarity?</vt:lpstr>
      <vt:lpstr>Constant Mean</vt:lpstr>
      <vt:lpstr>Example where a constant mean for each time point (t) is not a reasonable assumption.   </vt:lpstr>
      <vt:lpstr>Constant Variance</vt:lpstr>
      <vt:lpstr>Seismic data: Example where a constant variance / sd for each time point (t) is not a reasonable assumption*.   </vt:lpstr>
      <vt:lpstr>Constant Autocorrelations</vt:lpstr>
      <vt:lpstr>PowerPoint Presentation</vt:lpstr>
      <vt:lpstr>PowerPoint Presentation</vt:lpstr>
      <vt:lpstr>Are Our Data sets Stationary???</vt:lpstr>
      <vt:lpstr>Are Our Data sets Stationary???</vt:lpstr>
      <vt:lpstr>How do we Get to Stationary?</vt:lpstr>
      <vt:lpstr>Time Series Models (Once we have stationarity)</vt:lpstr>
      <vt:lpstr>ARIMA Models</vt:lpstr>
      <vt:lpstr>General Workflow of ARIMA  time Series modeling</vt:lpstr>
      <vt:lpstr>Dealing with Time TREND</vt:lpstr>
      <vt:lpstr>General Approach to Time Series</vt:lpstr>
      <vt:lpstr>Rules of Thumb</vt:lpstr>
      <vt:lpstr>Rules of Thumb</vt:lpstr>
      <vt:lpstr>SUNSPOT DATA</vt:lpstr>
      <vt:lpstr>ACF and PACT PLOTS</vt:lpstr>
      <vt:lpstr>I fiT a FEW different ARMA Models aND LET AIC HELP me DECIDE (remember we can automate this)</vt:lpstr>
      <vt:lpstr>Residual Diagnostics for ARMA(3,1)</vt:lpstr>
      <vt:lpstr>ARMA (3,1) Forecasts</vt:lpstr>
      <vt:lpstr>Forecasts for different models</vt:lpstr>
      <vt:lpstr>PowerPoint Presentation</vt:lpstr>
      <vt:lpstr>Plot the DATA</vt:lpstr>
      <vt:lpstr>Dealing with Trend</vt:lpstr>
      <vt:lpstr>Finishing an analysis with time as a covariate</vt:lpstr>
      <vt:lpstr>ACF Plots</vt:lpstr>
      <vt:lpstr>PACF Plots</vt:lpstr>
      <vt:lpstr>Fit the Model with an AR(1)</vt:lpstr>
      <vt:lpstr>Check New Residuals</vt:lpstr>
      <vt:lpstr>Hypothesis testing and other notes</vt:lpstr>
      <vt:lpstr>All models produce reasonable Residuals (2 on Right are suspect due to Stationarity concerns)</vt:lpstr>
    </vt:vector>
  </TitlesOfParts>
  <Company>Baylor Health Care System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4</dc:title>
  <dc:creator>Turner, Jacob</dc:creator>
  <cp:lastModifiedBy>Jake Turner</cp:lastModifiedBy>
  <cp:revision>117</cp:revision>
  <dcterms:created xsi:type="dcterms:W3CDTF">2015-06-02T00:00:40Z</dcterms:created>
  <dcterms:modified xsi:type="dcterms:W3CDTF">2019-01-31T01:52:03Z</dcterms:modified>
</cp:coreProperties>
</file>